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media/image8.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rgbClr val="ffffff"/>
                </a:solidFill>
                <a:latin typeface="Tw Cen MT"/>
              </a:rPr>
              <a:t>Click to move the slide</a:t>
            </a:r>
            <a:endParaRPr b="0" lang="en-US" sz="1800" spc="-1" strike="noStrike">
              <a:solidFill>
                <a:srgbClr val="ffffff"/>
              </a:solidFill>
              <a:latin typeface="Tw Cen MT"/>
            </a:endParaRPr>
          </a:p>
        </p:txBody>
      </p:sp>
      <p:sp>
        <p:nvSpPr>
          <p:cNvPr id="128"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129"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130" name="PlaceHolder 4"/>
          <p:cNvSpPr>
            <a:spLocks noGrp="1"/>
          </p:cNvSpPr>
          <p:nvPr>
            <p:ph type="dt" idx="10"/>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31" name="PlaceHolder 5"/>
          <p:cNvSpPr>
            <a:spLocks noGrp="1"/>
          </p:cNvSpPr>
          <p:nvPr>
            <p:ph type="ftr" idx="11"/>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32" name="PlaceHolder 6"/>
          <p:cNvSpPr>
            <a:spLocks noGrp="1"/>
          </p:cNvSpPr>
          <p:nvPr>
            <p:ph type="sldNum" idx="12"/>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1225486E-A632-4B99-9C9E-10D2063D1E49}"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1143000" y="685800"/>
            <a:ext cx="4571640" cy="3428640"/>
          </a:xfrm>
          <a:prstGeom prst="rect">
            <a:avLst/>
          </a:prstGeom>
          <a:ln w="0">
            <a:noFill/>
          </a:ln>
        </p:spPr>
      </p:sp>
      <p:sp>
        <p:nvSpPr>
          <p:cNvPr id="208"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09" name="PlaceHolder 3"/>
          <p:cNvSpPr>
            <a:spLocks noGrp="1"/>
          </p:cNvSpPr>
          <p:nvPr>
            <p:ph type="sldNum" idx="23"/>
          </p:nvPr>
        </p:nvSpPr>
        <p:spPr>
          <a:xfrm>
            <a:off x="3884760" y="8685360"/>
            <a:ext cx="2971440" cy="45684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2C87036-34AD-4E32-83AC-7D709E0ECFF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Num" idx="21"/>
          </p:nvPr>
        </p:nvSpPr>
        <p:spPr>
          <a:xfrm>
            <a:off x="3884760" y="8685360"/>
            <a:ext cx="2971440" cy="45684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E5B8F5B1-507D-4B1E-87FD-BCC32A309C4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02" name="PlaceHolder 2"/>
          <p:cNvSpPr>
            <a:spLocks noGrp="1"/>
          </p:cNvSpPr>
          <p:nvPr>
            <p:ph type="sldImg"/>
          </p:nvPr>
        </p:nvSpPr>
        <p:spPr>
          <a:xfrm>
            <a:off x="1143000" y="685800"/>
            <a:ext cx="4571640" cy="3428640"/>
          </a:xfrm>
          <a:prstGeom prst="rect">
            <a:avLst/>
          </a:prstGeom>
          <a:ln w="0">
            <a:noFill/>
          </a:ln>
        </p:spPr>
      </p:sp>
      <p:sp>
        <p:nvSpPr>
          <p:cNvPr id="203" name="PlaceHolder 3"/>
          <p:cNvSpPr>
            <a:spLocks noGrp="1"/>
          </p:cNvSpPr>
          <p:nvPr>
            <p:ph type="body"/>
          </p:nvPr>
        </p:nvSpPr>
        <p:spPr>
          <a:xfrm>
            <a:off x="685800" y="4343400"/>
            <a:ext cx="5486040" cy="411444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1143000" y="685800"/>
            <a:ext cx="4571640" cy="3428640"/>
          </a:xfrm>
          <a:prstGeom prst="rect">
            <a:avLst/>
          </a:prstGeom>
          <a:ln w="0">
            <a:noFill/>
          </a:ln>
        </p:spPr>
      </p:sp>
      <p:sp>
        <p:nvSpPr>
          <p:cNvPr id="205" name="PlaceHolder 2"/>
          <p:cNvSpPr>
            <a:spLocks noGrp="1"/>
          </p:cNvSpPr>
          <p:nvPr>
            <p:ph type="body"/>
          </p:nvPr>
        </p:nvSpPr>
        <p:spPr>
          <a:xfrm>
            <a:off x="685800" y="4343400"/>
            <a:ext cx="5486040" cy="4114440"/>
          </a:xfrm>
          <a:prstGeom prst="rect">
            <a:avLst/>
          </a:prstGeom>
          <a:noFill/>
          <a:ln w="0">
            <a:noFill/>
          </a:ln>
        </p:spPr>
        <p:txBody>
          <a:bodyPr anchor="t">
            <a:normAutofit/>
          </a:bodyPr>
          <a:p>
            <a:pPr marL="216000" indent="0">
              <a:buNone/>
            </a:pPr>
            <a:endParaRPr b="0" lang="en-US" sz="1800" spc="-1" strike="noStrike">
              <a:solidFill>
                <a:srgbClr val="000000"/>
              </a:solidFill>
              <a:latin typeface="Arial"/>
            </a:endParaRPr>
          </a:p>
        </p:txBody>
      </p:sp>
      <p:sp>
        <p:nvSpPr>
          <p:cNvPr id="206" name="PlaceHolder 3"/>
          <p:cNvSpPr>
            <a:spLocks noGrp="1"/>
          </p:cNvSpPr>
          <p:nvPr>
            <p:ph type="sldNum" idx="22"/>
          </p:nvPr>
        </p:nvSpPr>
        <p:spPr>
          <a:xfrm>
            <a:off x="3884760" y="8685360"/>
            <a:ext cx="2971440" cy="45684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mn-lt"/>
                <a:ea typeface="+mn-ea"/>
              </a:defRPr>
            </a:lvl1pPr>
          </a:lstStyle>
          <a:p>
            <a:pPr indent="0" algn="r">
              <a:lnSpc>
                <a:spcPct val="100000"/>
              </a:lnSpc>
              <a:buNone/>
            </a:pPr>
            <a:fld id="{FEAAB669-0497-4856-AA43-AF0A1B437E94}" type="slidenum">
              <a:rPr b="0" lang="en-US" sz="1200" spc="-1" strike="noStrike">
                <a:solidFill>
                  <a:srgbClr val="000000"/>
                </a:solidFill>
                <a:latin typeface="+mn-lt"/>
                <a:ea typeface="+mn-ea"/>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A7B7B3E-EAB7-4E64-9AD8-A41ADDC176F4}"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28" name="PlaceHolder 2"/>
          <p:cNvSpPr>
            <a:spLocks noGrp="1"/>
          </p:cNvSpPr>
          <p:nvPr>
            <p:ph/>
          </p:nvPr>
        </p:nvSpPr>
        <p:spPr>
          <a:xfrm>
            <a:off x="768240" y="228600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29" name="PlaceHolder 3"/>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95EA789-E522-4B5C-A096-CF2A527C737A}"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31"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2"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3"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4" name="PlaceHolder 5"/>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BCA058F-CF4C-491D-92A9-C1888AC4ABAF}"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36" name="PlaceHolder 2"/>
          <p:cNvSpPr>
            <a:spLocks noGrp="1"/>
          </p:cNvSpPr>
          <p:nvPr>
            <p:ph/>
          </p:nvPr>
        </p:nvSpPr>
        <p:spPr>
          <a:xfrm>
            <a:off x="76824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7" name="PlaceHolder 3"/>
          <p:cNvSpPr>
            <a:spLocks noGrp="1"/>
          </p:cNvSpPr>
          <p:nvPr>
            <p:ph/>
          </p:nvPr>
        </p:nvSpPr>
        <p:spPr>
          <a:xfrm>
            <a:off x="323316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8" name="PlaceHolder 4"/>
          <p:cNvSpPr>
            <a:spLocks noGrp="1"/>
          </p:cNvSpPr>
          <p:nvPr>
            <p:ph/>
          </p:nvPr>
        </p:nvSpPr>
        <p:spPr>
          <a:xfrm>
            <a:off x="569808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39" name="PlaceHolder 5"/>
          <p:cNvSpPr>
            <a:spLocks noGrp="1"/>
          </p:cNvSpPr>
          <p:nvPr>
            <p:ph/>
          </p:nvPr>
        </p:nvSpPr>
        <p:spPr>
          <a:xfrm>
            <a:off x="76824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40" name="PlaceHolder 6"/>
          <p:cNvSpPr>
            <a:spLocks noGrp="1"/>
          </p:cNvSpPr>
          <p:nvPr>
            <p:ph/>
          </p:nvPr>
        </p:nvSpPr>
        <p:spPr>
          <a:xfrm>
            <a:off x="323316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41" name="PlaceHolder 7"/>
          <p:cNvSpPr>
            <a:spLocks noGrp="1"/>
          </p:cNvSpPr>
          <p:nvPr>
            <p:ph/>
          </p:nvPr>
        </p:nvSpPr>
        <p:spPr>
          <a:xfrm>
            <a:off x="569808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E718D14-1E2E-44EB-AB59-747AD4975BE5}"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7651DFF-73B4-456C-A907-E45A98F66EC0}"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50" name="PlaceHolder 2"/>
          <p:cNvSpPr>
            <a:spLocks noGrp="1"/>
          </p:cNvSpPr>
          <p:nvPr>
            <p:ph type="subTitle"/>
          </p:nvPr>
        </p:nvSpPr>
        <p:spPr>
          <a:xfrm>
            <a:off x="768240" y="2286000"/>
            <a:ext cx="7289640" cy="4023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CF27600-DF15-4004-A90E-020AC78FE514}"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52" name="PlaceHolder 2"/>
          <p:cNvSpPr>
            <a:spLocks noGrp="1"/>
          </p:cNvSpPr>
          <p:nvPr>
            <p:ph/>
          </p:nvPr>
        </p:nvSpPr>
        <p:spPr>
          <a:xfrm>
            <a:off x="768240" y="2286000"/>
            <a:ext cx="728964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5449C9A-9FD7-4887-9E5E-E03180F23317}"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54"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5"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231E999-CB58-4BFC-8577-04722C7D8C35}"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F9C0760-FD42-4C23-832D-EC0663ADA96A}"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768240" y="585360"/>
            <a:ext cx="7289640" cy="695160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6CF29AC3-48E6-43A1-9BB7-2F36E4972E6A}"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59"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0"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1"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F6083E4A-5C57-4397-9022-6C3261438885}"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7" name="PlaceHolder 2"/>
          <p:cNvSpPr>
            <a:spLocks noGrp="1"/>
          </p:cNvSpPr>
          <p:nvPr>
            <p:ph type="subTitle"/>
          </p:nvPr>
        </p:nvSpPr>
        <p:spPr>
          <a:xfrm>
            <a:off x="768240" y="2286000"/>
            <a:ext cx="7289640" cy="4023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177F7EB-0D9C-42B7-BC72-02F7A108DBE9}"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63"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4"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5" name="PlaceHolder 4"/>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B5F3FBD-431E-41DB-94D6-041B50E7312D}"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67"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8"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9" name="PlaceHolder 4"/>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CFC4D39-23E6-4D38-9A6A-E40B2839EFA2}"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71" name="PlaceHolder 2"/>
          <p:cNvSpPr>
            <a:spLocks noGrp="1"/>
          </p:cNvSpPr>
          <p:nvPr>
            <p:ph/>
          </p:nvPr>
        </p:nvSpPr>
        <p:spPr>
          <a:xfrm>
            <a:off x="768240" y="228600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2" name="PlaceHolder 3"/>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C7D8CF4-FF10-4502-975D-29AECC07617A}"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74"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5"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6"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7" name="PlaceHolder 5"/>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EFCE0F9D-531D-4277-8712-0FE5A42E7421}"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79" name="PlaceHolder 2"/>
          <p:cNvSpPr>
            <a:spLocks noGrp="1"/>
          </p:cNvSpPr>
          <p:nvPr>
            <p:ph/>
          </p:nvPr>
        </p:nvSpPr>
        <p:spPr>
          <a:xfrm>
            <a:off x="76824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80" name="PlaceHolder 3"/>
          <p:cNvSpPr>
            <a:spLocks noGrp="1"/>
          </p:cNvSpPr>
          <p:nvPr>
            <p:ph/>
          </p:nvPr>
        </p:nvSpPr>
        <p:spPr>
          <a:xfrm>
            <a:off x="323316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81" name="PlaceHolder 4"/>
          <p:cNvSpPr>
            <a:spLocks noGrp="1"/>
          </p:cNvSpPr>
          <p:nvPr>
            <p:ph/>
          </p:nvPr>
        </p:nvSpPr>
        <p:spPr>
          <a:xfrm>
            <a:off x="569808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82" name="PlaceHolder 5"/>
          <p:cNvSpPr>
            <a:spLocks noGrp="1"/>
          </p:cNvSpPr>
          <p:nvPr>
            <p:ph/>
          </p:nvPr>
        </p:nvSpPr>
        <p:spPr>
          <a:xfrm>
            <a:off x="76824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83" name="PlaceHolder 6"/>
          <p:cNvSpPr>
            <a:spLocks noGrp="1"/>
          </p:cNvSpPr>
          <p:nvPr>
            <p:ph/>
          </p:nvPr>
        </p:nvSpPr>
        <p:spPr>
          <a:xfrm>
            <a:off x="323316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84" name="PlaceHolder 7"/>
          <p:cNvSpPr>
            <a:spLocks noGrp="1"/>
          </p:cNvSpPr>
          <p:nvPr>
            <p:ph/>
          </p:nvPr>
        </p:nvSpPr>
        <p:spPr>
          <a:xfrm>
            <a:off x="569808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7E6F6D5D-61EB-4075-A357-66878BA565C7}"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170CC181-1304-4A1F-9FFA-897D9563CC16}"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92" name="PlaceHolder 2"/>
          <p:cNvSpPr>
            <a:spLocks noGrp="1"/>
          </p:cNvSpPr>
          <p:nvPr>
            <p:ph type="subTitle"/>
          </p:nvPr>
        </p:nvSpPr>
        <p:spPr>
          <a:xfrm>
            <a:off x="768240" y="2286000"/>
            <a:ext cx="7289640" cy="4023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7D8566D9-5E1A-4524-88CD-7CD2EC8D4353}"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94" name="PlaceHolder 2"/>
          <p:cNvSpPr>
            <a:spLocks noGrp="1"/>
          </p:cNvSpPr>
          <p:nvPr>
            <p:ph/>
          </p:nvPr>
        </p:nvSpPr>
        <p:spPr>
          <a:xfrm>
            <a:off x="768240" y="2286000"/>
            <a:ext cx="728964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50FCC561-C4F8-467A-B057-4CD980F0D44C}"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96"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97"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77C98E8-F1F7-41D1-BEF4-316C9EB7456E}"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B2E7640-00D7-42A3-9FF7-0CB848C98C8D}"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9" name="PlaceHolder 2"/>
          <p:cNvSpPr>
            <a:spLocks noGrp="1"/>
          </p:cNvSpPr>
          <p:nvPr>
            <p:ph/>
          </p:nvPr>
        </p:nvSpPr>
        <p:spPr>
          <a:xfrm>
            <a:off x="768240" y="2286000"/>
            <a:ext cx="728964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196B7D3-8BC3-4D6C-9D27-73C7D2777EE2}"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768240" y="585360"/>
            <a:ext cx="7289640" cy="695160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0DCE15FA-DEC3-4AC1-93F6-A642B03803AE}"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01"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02"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03"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61B608F-4F26-4C0D-B49D-18AE70FD7F76}"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05"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06"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07" name="PlaceHolder 4"/>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4D15485-B4FE-476D-8E27-52A1B227039C}"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09"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0"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1" name="PlaceHolder 4"/>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BC186EA-149F-4635-A64D-439E8BA48B0D}"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13" name="PlaceHolder 2"/>
          <p:cNvSpPr>
            <a:spLocks noGrp="1"/>
          </p:cNvSpPr>
          <p:nvPr>
            <p:ph/>
          </p:nvPr>
        </p:nvSpPr>
        <p:spPr>
          <a:xfrm>
            <a:off x="768240" y="228600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4" name="PlaceHolder 3"/>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3B92282-6DB5-4BB6-B6FC-7D45134E5C56}"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16"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7"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8"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19" name="PlaceHolder 5"/>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8CEEF066-343B-4630-A25A-5B185A377D50}"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21" name="PlaceHolder 2"/>
          <p:cNvSpPr>
            <a:spLocks noGrp="1"/>
          </p:cNvSpPr>
          <p:nvPr>
            <p:ph/>
          </p:nvPr>
        </p:nvSpPr>
        <p:spPr>
          <a:xfrm>
            <a:off x="76824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2" name="PlaceHolder 3"/>
          <p:cNvSpPr>
            <a:spLocks noGrp="1"/>
          </p:cNvSpPr>
          <p:nvPr>
            <p:ph/>
          </p:nvPr>
        </p:nvSpPr>
        <p:spPr>
          <a:xfrm>
            <a:off x="323316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3" name="PlaceHolder 4"/>
          <p:cNvSpPr>
            <a:spLocks noGrp="1"/>
          </p:cNvSpPr>
          <p:nvPr>
            <p:ph/>
          </p:nvPr>
        </p:nvSpPr>
        <p:spPr>
          <a:xfrm>
            <a:off x="5698080" y="228600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4" name="PlaceHolder 5"/>
          <p:cNvSpPr>
            <a:spLocks noGrp="1"/>
          </p:cNvSpPr>
          <p:nvPr>
            <p:ph/>
          </p:nvPr>
        </p:nvSpPr>
        <p:spPr>
          <a:xfrm>
            <a:off x="76824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5" name="PlaceHolder 6"/>
          <p:cNvSpPr>
            <a:spLocks noGrp="1"/>
          </p:cNvSpPr>
          <p:nvPr>
            <p:ph/>
          </p:nvPr>
        </p:nvSpPr>
        <p:spPr>
          <a:xfrm>
            <a:off x="323316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6" name="PlaceHolder 7"/>
          <p:cNvSpPr>
            <a:spLocks noGrp="1"/>
          </p:cNvSpPr>
          <p:nvPr>
            <p:ph/>
          </p:nvPr>
        </p:nvSpPr>
        <p:spPr>
          <a:xfrm>
            <a:off x="5698080" y="4387320"/>
            <a:ext cx="234720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72B5580C-A6EC-46ED-9DCD-EE7E2A813C94}"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1"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2"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B0DA864-C9FA-47CE-B075-401CC0C80BE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7C37175-98C2-44BF-BFE1-5DC5D7303348}"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68240" y="585360"/>
            <a:ext cx="7289640" cy="695160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BD4FAD4-EB63-4C54-B5A0-61A47330088F}"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16"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7" name="PlaceHolder 3"/>
          <p:cNvSpPr>
            <a:spLocks noGrp="1"/>
          </p:cNvSpPr>
          <p:nvPr>
            <p:ph/>
          </p:nvPr>
        </p:nvSpPr>
        <p:spPr>
          <a:xfrm>
            <a:off x="450360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18" name="PlaceHolder 4"/>
          <p:cNvSpPr>
            <a:spLocks noGrp="1"/>
          </p:cNvSpPr>
          <p:nvPr>
            <p:ph/>
          </p:nvPr>
        </p:nvSpPr>
        <p:spPr>
          <a:xfrm>
            <a:off x="76824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59746C3-2BF9-4F41-8381-6E2F3444919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20" name="PlaceHolder 2"/>
          <p:cNvSpPr>
            <a:spLocks noGrp="1"/>
          </p:cNvSpPr>
          <p:nvPr>
            <p:ph/>
          </p:nvPr>
        </p:nvSpPr>
        <p:spPr>
          <a:xfrm>
            <a:off x="768240" y="2286000"/>
            <a:ext cx="3557160" cy="40230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21"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22" name="PlaceHolder 4"/>
          <p:cNvSpPr>
            <a:spLocks noGrp="1"/>
          </p:cNvSpPr>
          <p:nvPr>
            <p:ph/>
          </p:nvPr>
        </p:nvSpPr>
        <p:spPr>
          <a:xfrm>
            <a:off x="4503600" y="438732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05F61C1-7BC8-4219-9BAD-91BFC187A91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68240" y="585360"/>
            <a:ext cx="7289640" cy="1499400"/>
          </a:xfrm>
          <a:prstGeom prst="rect">
            <a:avLst/>
          </a:prstGeom>
          <a:noFill/>
          <a:ln w="0">
            <a:noFill/>
          </a:ln>
        </p:spPr>
        <p:txBody>
          <a:bodyPr lIns="0" rIns="0" tIns="0" bIns="0" anchor="ctr">
            <a:noAutofit/>
          </a:bodyPr>
          <a:p>
            <a:pPr indent="0">
              <a:buNone/>
            </a:pPr>
            <a:endParaRPr b="0" lang="en-US" sz="1800" spc="-1" strike="noStrike">
              <a:solidFill>
                <a:srgbClr val="ffffff"/>
              </a:solidFill>
              <a:latin typeface="Tw Cen MT"/>
            </a:endParaRPr>
          </a:p>
        </p:txBody>
      </p:sp>
      <p:sp>
        <p:nvSpPr>
          <p:cNvPr id="24" name="PlaceHolder 2"/>
          <p:cNvSpPr>
            <a:spLocks noGrp="1"/>
          </p:cNvSpPr>
          <p:nvPr>
            <p:ph/>
          </p:nvPr>
        </p:nvSpPr>
        <p:spPr>
          <a:xfrm>
            <a:off x="76824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25" name="PlaceHolder 3"/>
          <p:cNvSpPr>
            <a:spLocks noGrp="1"/>
          </p:cNvSpPr>
          <p:nvPr>
            <p:ph/>
          </p:nvPr>
        </p:nvSpPr>
        <p:spPr>
          <a:xfrm>
            <a:off x="4503600" y="2286000"/>
            <a:ext cx="355716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26" name="PlaceHolder 4"/>
          <p:cNvSpPr>
            <a:spLocks noGrp="1"/>
          </p:cNvSpPr>
          <p:nvPr>
            <p:ph/>
          </p:nvPr>
        </p:nvSpPr>
        <p:spPr>
          <a:xfrm>
            <a:off x="768240" y="4387320"/>
            <a:ext cx="7289640" cy="1918800"/>
          </a:xfrm>
          <a:prstGeom prst="rect">
            <a:avLst/>
          </a:prstGeom>
          <a:noFill/>
          <a:ln w="0">
            <a:noFill/>
          </a:ln>
        </p:spPr>
        <p:txBody>
          <a:bodyPr lIns="0" rIns="0" tIns="0" bIns="0" anchor="t">
            <a:normAutofit/>
          </a:bodyPr>
          <a:p>
            <a:pPr indent="0">
              <a:lnSpc>
                <a:spcPct val="90000"/>
              </a:lnSpc>
              <a:spcBef>
                <a:spcPts val="1417"/>
              </a:spcBef>
              <a:buNone/>
            </a:pPr>
            <a:endParaRPr b="0" lang="en-US" sz="2000" spc="-1" strike="noStrike">
              <a:solidFill>
                <a:srgbClr val="ffffff"/>
              </a:solidFill>
              <a:latin typeface="Tw Cen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D376C11-4166-4FAC-BAD0-8CD009838659}"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e2b21"/>
        </a:solidFill>
      </p:bgPr>
    </p:bg>
    <p:spTree>
      <p:nvGrpSpPr>
        <p:cNvPr id="1" name=""/>
        <p:cNvGrpSpPr/>
        <p:nvPr/>
      </p:nvGrpSpPr>
      <p:grpSpPr>
        <a:xfrm>
          <a:off x="0" y="0"/>
          <a:ext cx="0" cy="0"/>
          <a:chOff x="0" y="0"/>
          <a:chExt cx="0" cy="0"/>
        </a:xfrm>
      </p:grpSpPr>
      <p:cxnSp>
        <p:nvCxnSpPr>
          <p:cNvPr id="0" name="Straight Connector 7"/>
          <p:cNvCxnSpPr/>
          <p:nvPr/>
        </p:nvCxnSpPr>
        <p:spPr>
          <a:xfrm flipV="1">
            <a:off x="571320" y="826200"/>
            <a:ext cx="360" cy="914760"/>
          </a:xfrm>
          <a:prstGeom prst="straightConnector1">
            <a:avLst/>
          </a:prstGeom>
          <a:ln w="19050">
            <a:solidFill>
              <a:srgbClr val="9cbebd"/>
            </a:solidFill>
            <a:round/>
          </a:ln>
        </p:spPr>
      </p:cxnSp>
      <p:sp>
        <p:nvSpPr>
          <p:cNvPr id="1"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Click to edit Master title style</a:t>
            </a:r>
            <a:endParaRPr b="0" lang="en-US" sz="4400" spc="-1" strike="noStrike">
              <a:solidFill>
                <a:srgbClr val="ffffff"/>
              </a:solidFill>
              <a:latin typeface="Tw Cen MT"/>
            </a:endParaRPr>
          </a:p>
        </p:txBody>
      </p:sp>
      <p:sp>
        <p:nvSpPr>
          <p:cNvPr id="2" name="PlaceHolder 2"/>
          <p:cNvSpPr>
            <a:spLocks noGrp="1"/>
          </p:cNvSpPr>
          <p:nvPr>
            <p:ph type="body"/>
          </p:nvPr>
        </p:nvSpPr>
        <p:spPr>
          <a:xfrm>
            <a:off x="768240" y="2286000"/>
            <a:ext cx="728964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Click to edit Master text styles</a:t>
            </a:r>
            <a:endParaRPr b="0" lang="en-US" sz="2000" spc="-1" strike="noStrike">
              <a:solidFill>
                <a:srgbClr val="ffffff"/>
              </a:solidFill>
              <a:latin typeface="Tw Cen MT"/>
            </a:endParaRPr>
          </a:p>
          <a:p>
            <a:pPr lvl="1" marL="265320" indent="-137160">
              <a:lnSpc>
                <a:spcPct val="90000"/>
              </a:lnSpc>
              <a:spcBef>
                <a:spcPts val="201"/>
              </a:spcBef>
              <a:spcAft>
                <a:spcPts val="400"/>
              </a:spcAft>
              <a:buClr>
                <a:srgbClr val="9cbebd"/>
              </a:buClr>
              <a:buFont typeface="Wingdings 3" charset="2"/>
              <a:buChar char=""/>
            </a:pPr>
            <a:r>
              <a:rPr b="0" lang="en-US" sz="1600" spc="-1" strike="noStrike">
                <a:solidFill>
                  <a:srgbClr val="ffffff"/>
                </a:solidFill>
                <a:latin typeface="Tw Cen MT"/>
              </a:rPr>
              <a:t>Second level</a:t>
            </a:r>
            <a:endParaRPr b="0" lang="en-US" sz="1600" spc="-1" strike="noStrike">
              <a:solidFill>
                <a:srgbClr val="ffffff"/>
              </a:solidFill>
              <a:latin typeface="Tw Cen MT"/>
            </a:endParaRPr>
          </a:p>
          <a:p>
            <a:pPr lvl="2" marL="44820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Third level</a:t>
            </a:r>
            <a:endParaRPr b="0" lang="en-US" sz="1200" spc="-1" strike="noStrike">
              <a:solidFill>
                <a:srgbClr val="ffffff"/>
              </a:solidFill>
              <a:latin typeface="Tw Cen MT"/>
            </a:endParaRPr>
          </a:p>
          <a:p>
            <a:pPr lvl="3" marL="59436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Fourth level</a:t>
            </a:r>
            <a:endParaRPr b="0" lang="en-US" sz="1200" spc="-1" strike="noStrike">
              <a:solidFill>
                <a:srgbClr val="ffffff"/>
              </a:solidFill>
              <a:latin typeface="Tw Cen MT"/>
            </a:endParaRPr>
          </a:p>
          <a:p>
            <a:pPr lvl="4" marL="77724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Fifth level</a:t>
            </a:r>
            <a:endParaRPr b="0" lang="en-US" sz="1200" spc="-1" strike="noStrike">
              <a:solidFill>
                <a:srgbClr val="ffffff"/>
              </a:solidFill>
              <a:latin typeface="Tw Cen MT"/>
            </a:endParaRPr>
          </a:p>
        </p:txBody>
      </p:sp>
      <p:sp>
        <p:nvSpPr>
          <p:cNvPr id="3" name="PlaceHolder 3"/>
          <p:cNvSpPr>
            <a:spLocks noGrp="1"/>
          </p:cNvSpPr>
          <p:nvPr>
            <p:ph type="dt" idx="1"/>
          </p:nvPr>
        </p:nvSpPr>
        <p:spPr>
          <a:xfrm>
            <a:off x="768240" y="6470640"/>
            <a:ext cx="16153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r>
              <a:rPr b="0" lang="en-US" sz="1000" spc="-1" strike="noStrike">
                <a:solidFill>
                  <a:srgbClr val="ffffff"/>
                </a:solidFill>
                <a:latin typeface="Tw Cen MT Condensed"/>
              </a:rPr>
              <a:t>&lt;date/time&gt;</a:t>
            </a:r>
            <a:endParaRPr b="0" lang="en-US" sz="1000" spc="-1" strike="noStrike">
              <a:solidFill>
                <a:srgbClr val="ffffff"/>
              </a:solidFill>
              <a:latin typeface="Times New Roman"/>
            </a:endParaRPr>
          </a:p>
        </p:txBody>
      </p:sp>
      <p:sp>
        <p:nvSpPr>
          <p:cNvPr id="4" name="PlaceHolder 4"/>
          <p:cNvSpPr>
            <a:spLocks noGrp="1"/>
          </p:cNvSpPr>
          <p:nvPr>
            <p:ph type="ftr" idx="2"/>
          </p:nvPr>
        </p:nvSpPr>
        <p:spPr>
          <a:xfrm>
            <a:off x="3632040" y="6470640"/>
            <a:ext cx="4425840" cy="27396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&lt;footer&gt;</a:t>
            </a:r>
            <a:endParaRPr b="0" lang="en-US" sz="1000" spc="-1" strike="noStrike">
              <a:solidFill>
                <a:srgbClr val="ffffff"/>
              </a:solidFill>
              <a:latin typeface="Times New Roman"/>
            </a:endParaRPr>
          </a:p>
        </p:txBody>
      </p:sp>
      <p:sp>
        <p:nvSpPr>
          <p:cNvPr id="5" name="PlaceHolder 5"/>
          <p:cNvSpPr>
            <a:spLocks noGrp="1"/>
          </p:cNvSpPr>
          <p:nvPr>
            <p:ph type="sldNum" idx="3"/>
          </p:nvPr>
        </p:nvSpPr>
        <p:spPr>
          <a:xfrm>
            <a:off x="8128080" y="6470640"/>
            <a:ext cx="7297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fld id="{017DBDBD-53D2-441F-B358-71530F7F9374}" type="slidenum">
              <a:rPr b="0" lang="en-US" sz="1000" spc="-1" strike="noStrike">
                <a:solidFill>
                  <a:srgbClr val="ffffff"/>
                </a:solidFill>
                <a:latin typeface="Tw Cen MT Condensed"/>
              </a:rPr>
              <a:t>&lt;number&gt;</a:t>
            </a:fld>
            <a:endParaRPr b="0" lang="en-US" sz="10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e2b21"/>
        </a:solidFill>
      </p:bgPr>
    </p:bg>
    <p:spTree>
      <p:nvGrpSpPr>
        <p:cNvPr id="1" name=""/>
        <p:cNvGrpSpPr/>
        <p:nvPr/>
      </p:nvGrpSpPr>
      <p:grpSpPr>
        <a:xfrm>
          <a:off x="0" y="0"/>
          <a:ext cx="0" cy="0"/>
          <a:chOff x="0" y="0"/>
          <a:chExt cx="0" cy="0"/>
        </a:xfrm>
      </p:grpSpPr>
      <p:cxnSp>
        <p:nvCxnSpPr>
          <p:cNvPr id="42" name="Straight Connector 7"/>
          <p:cNvCxnSpPr/>
          <p:nvPr/>
        </p:nvCxnSpPr>
        <p:spPr>
          <a:xfrm flipV="1">
            <a:off x="571320" y="826200"/>
            <a:ext cx="360" cy="914760"/>
          </a:xfrm>
          <a:prstGeom prst="straightConnector1">
            <a:avLst/>
          </a:prstGeom>
          <a:ln w="19050">
            <a:solidFill>
              <a:srgbClr val="9cbebd"/>
            </a:solidFill>
            <a:round/>
          </a:ln>
        </p:spPr>
      </p:cxnSp>
      <p:sp>
        <p:nvSpPr>
          <p:cNvPr id="43"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Click to edit Master title style</a:t>
            </a:r>
            <a:endParaRPr b="0" lang="en-US" sz="4400" spc="-1" strike="noStrike">
              <a:solidFill>
                <a:srgbClr val="ffffff"/>
              </a:solidFill>
              <a:latin typeface="Tw Cen MT"/>
            </a:endParaRPr>
          </a:p>
        </p:txBody>
      </p:sp>
      <p:sp>
        <p:nvSpPr>
          <p:cNvPr id="44" name="PlaceHolder 2"/>
          <p:cNvSpPr>
            <a:spLocks noGrp="1"/>
          </p:cNvSpPr>
          <p:nvPr>
            <p:ph type="body"/>
          </p:nvPr>
        </p:nvSpPr>
        <p:spPr>
          <a:xfrm>
            <a:off x="768240" y="2286000"/>
            <a:ext cx="356580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Click to edit Master text styles</a:t>
            </a:r>
            <a:endParaRPr b="0" lang="en-US" sz="2000" spc="-1" strike="noStrike">
              <a:solidFill>
                <a:srgbClr val="ffffff"/>
              </a:solidFill>
              <a:latin typeface="Tw Cen MT"/>
            </a:endParaRPr>
          </a:p>
          <a:p>
            <a:pPr lvl="1" marL="265320" indent="-137160">
              <a:lnSpc>
                <a:spcPct val="90000"/>
              </a:lnSpc>
              <a:spcBef>
                <a:spcPts val="201"/>
              </a:spcBef>
              <a:spcAft>
                <a:spcPts val="400"/>
              </a:spcAft>
              <a:buClr>
                <a:srgbClr val="9cbebd"/>
              </a:buClr>
              <a:buFont typeface="Wingdings 3" charset="2"/>
              <a:buChar char=""/>
            </a:pPr>
            <a:r>
              <a:rPr b="0" lang="en-US" sz="1600" spc="-1" strike="noStrike">
                <a:solidFill>
                  <a:srgbClr val="ffffff"/>
                </a:solidFill>
                <a:latin typeface="Tw Cen MT"/>
              </a:rPr>
              <a:t>Second level</a:t>
            </a:r>
            <a:endParaRPr b="0" lang="en-US" sz="1600" spc="-1" strike="noStrike">
              <a:solidFill>
                <a:srgbClr val="ffffff"/>
              </a:solidFill>
              <a:latin typeface="Tw Cen MT"/>
            </a:endParaRPr>
          </a:p>
          <a:p>
            <a:pPr lvl="2" marL="44820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Third level</a:t>
            </a:r>
            <a:endParaRPr b="0" lang="en-US" sz="1200" spc="-1" strike="noStrike">
              <a:solidFill>
                <a:srgbClr val="ffffff"/>
              </a:solidFill>
              <a:latin typeface="Tw Cen MT"/>
            </a:endParaRPr>
          </a:p>
          <a:p>
            <a:pPr lvl="3" marL="59436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Fourth level</a:t>
            </a:r>
            <a:endParaRPr b="0" lang="en-US" sz="1200" spc="-1" strike="noStrike">
              <a:solidFill>
                <a:srgbClr val="ffffff"/>
              </a:solidFill>
              <a:latin typeface="Tw Cen MT"/>
            </a:endParaRPr>
          </a:p>
          <a:p>
            <a:pPr lvl="4" marL="77724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Fifth level</a:t>
            </a:r>
            <a:endParaRPr b="0" lang="en-US" sz="1200" spc="-1" strike="noStrike">
              <a:solidFill>
                <a:srgbClr val="ffffff"/>
              </a:solidFill>
              <a:latin typeface="Tw Cen MT"/>
            </a:endParaRPr>
          </a:p>
        </p:txBody>
      </p:sp>
      <p:sp>
        <p:nvSpPr>
          <p:cNvPr id="45" name="PlaceHolder 3"/>
          <p:cNvSpPr>
            <a:spLocks noGrp="1"/>
          </p:cNvSpPr>
          <p:nvPr>
            <p:ph type="body"/>
          </p:nvPr>
        </p:nvSpPr>
        <p:spPr>
          <a:xfrm>
            <a:off x="4492080" y="2286000"/>
            <a:ext cx="356580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Click to edit Master text styles</a:t>
            </a:r>
            <a:endParaRPr b="0" lang="en-US" sz="2000" spc="-1" strike="noStrike">
              <a:solidFill>
                <a:srgbClr val="ffffff"/>
              </a:solidFill>
              <a:latin typeface="Tw Cen MT"/>
            </a:endParaRPr>
          </a:p>
          <a:p>
            <a:pPr lvl="1" marL="265320" indent="-137160">
              <a:lnSpc>
                <a:spcPct val="90000"/>
              </a:lnSpc>
              <a:spcBef>
                <a:spcPts val="201"/>
              </a:spcBef>
              <a:spcAft>
                <a:spcPts val="400"/>
              </a:spcAft>
              <a:buClr>
                <a:srgbClr val="9cbebd"/>
              </a:buClr>
              <a:buFont typeface="Wingdings 3" charset="2"/>
              <a:buChar char=""/>
            </a:pPr>
            <a:r>
              <a:rPr b="0" lang="en-US" sz="1600" spc="-1" strike="noStrike">
                <a:solidFill>
                  <a:srgbClr val="ffffff"/>
                </a:solidFill>
                <a:latin typeface="Tw Cen MT"/>
              </a:rPr>
              <a:t>Second level</a:t>
            </a:r>
            <a:endParaRPr b="0" lang="en-US" sz="1600" spc="-1" strike="noStrike">
              <a:solidFill>
                <a:srgbClr val="ffffff"/>
              </a:solidFill>
              <a:latin typeface="Tw Cen MT"/>
            </a:endParaRPr>
          </a:p>
          <a:p>
            <a:pPr lvl="2" marL="44820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Third level</a:t>
            </a:r>
            <a:endParaRPr b="0" lang="en-US" sz="1200" spc="-1" strike="noStrike">
              <a:solidFill>
                <a:srgbClr val="ffffff"/>
              </a:solidFill>
              <a:latin typeface="Tw Cen MT"/>
            </a:endParaRPr>
          </a:p>
          <a:p>
            <a:pPr lvl="3" marL="59436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Fourth level</a:t>
            </a:r>
            <a:endParaRPr b="0" lang="en-US" sz="1200" spc="-1" strike="noStrike">
              <a:solidFill>
                <a:srgbClr val="ffffff"/>
              </a:solidFill>
              <a:latin typeface="Tw Cen MT"/>
            </a:endParaRPr>
          </a:p>
          <a:p>
            <a:pPr lvl="4" marL="777240" indent="-137160">
              <a:lnSpc>
                <a:spcPct val="90000"/>
              </a:lnSpc>
              <a:spcBef>
                <a:spcPts val="201"/>
              </a:spcBef>
              <a:spcAft>
                <a:spcPts val="400"/>
              </a:spcAft>
              <a:buClr>
                <a:srgbClr val="9cbebd"/>
              </a:buClr>
              <a:buFont typeface="Wingdings 3" charset="2"/>
              <a:buChar char=""/>
            </a:pPr>
            <a:r>
              <a:rPr b="0" lang="en-US" sz="1200" spc="-1" strike="noStrike">
                <a:solidFill>
                  <a:srgbClr val="ffffff"/>
                </a:solidFill>
                <a:latin typeface="Tw Cen MT"/>
              </a:rPr>
              <a:t>Fifth level</a:t>
            </a:r>
            <a:endParaRPr b="0" lang="en-US" sz="1200" spc="-1" strike="noStrike">
              <a:solidFill>
                <a:srgbClr val="ffffff"/>
              </a:solidFill>
              <a:latin typeface="Tw Cen MT"/>
            </a:endParaRPr>
          </a:p>
        </p:txBody>
      </p:sp>
      <p:sp>
        <p:nvSpPr>
          <p:cNvPr id="46" name="PlaceHolder 4"/>
          <p:cNvSpPr>
            <a:spLocks noGrp="1"/>
          </p:cNvSpPr>
          <p:nvPr>
            <p:ph type="dt" idx="4"/>
          </p:nvPr>
        </p:nvSpPr>
        <p:spPr>
          <a:xfrm>
            <a:off x="768240" y="6470640"/>
            <a:ext cx="16153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r>
              <a:rPr b="0" lang="en-US" sz="1000" spc="-1" strike="noStrike">
                <a:solidFill>
                  <a:srgbClr val="ffffff"/>
                </a:solidFill>
                <a:latin typeface="Tw Cen MT Condensed"/>
              </a:rPr>
              <a:t>&lt;date/time&gt;</a:t>
            </a:r>
            <a:endParaRPr b="0" lang="en-US" sz="1000" spc="-1" strike="noStrike">
              <a:solidFill>
                <a:srgbClr val="ffffff"/>
              </a:solidFill>
              <a:latin typeface="Times New Roman"/>
            </a:endParaRPr>
          </a:p>
        </p:txBody>
      </p:sp>
      <p:sp>
        <p:nvSpPr>
          <p:cNvPr id="47" name="PlaceHolder 5"/>
          <p:cNvSpPr>
            <a:spLocks noGrp="1"/>
          </p:cNvSpPr>
          <p:nvPr>
            <p:ph type="ftr" idx="5"/>
          </p:nvPr>
        </p:nvSpPr>
        <p:spPr>
          <a:xfrm>
            <a:off x="3632040" y="6470640"/>
            <a:ext cx="4425840" cy="27396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&lt;footer&gt;</a:t>
            </a:r>
            <a:endParaRPr b="0" lang="en-US" sz="1000" spc="-1" strike="noStrike">
              <a:solidFill>
                <a:srgbClr val="ffffff"/>
              </a:solidFill>
              <a:latin typeface="Times New Roman"/>
            </a:endParaRPr>
          </a:p>
        </p:txBody>
      </p:sp>
      <p:sp>
        <p:nvSpPr>
          <p:cNvPr id="48" name="PlaceHolder 6"/>
          <p:cNvSpPr>
            <a:spLocks noGrp="1"/>
          </p:cNvSpPr>
          <p:nvPr>
            <p:ph type="sldNum" idx="6"/>
          </p:nvPr>
        </p:nvSpPr>
        <p:spPr>
          <a:xfrm>
            <a:off x="8128080" y="6470640"/>
            <a:ext cx="7297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fld id="{AAA85E8B-9182-4100-A771-70DFB97FB114}" type="slidenum">
              <a:rPr b="0" lang="en-US" sz="1000" spc="-1" strike="noStrike">
                <a:solidFill>
                  <a:srgbClr val="ffffff"/>
                </a:solidFill>
                <a:latin typeface="Tw Cen MT Condensed"/>
              </a:rPr>
              <a:t>&lt;number&gt;</a:t>
            </a:fld>
            <a:endParaRPr b="0" lang="en-US" sz="10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e2b21"/>
        </a:solidFill>
      </p:bgPr>
    </p:bg>
    <p:spTree>
      <p:nvGrpSpPr>
        <p:cNvPr id="1" name=""/>
        <p:cNvGrpSpPr/>
        <p:nvPr/>
      </p:nvGrpSpPr>
      <p:grpSpPr>
        <a:xfrm>
          <a:off x="0" y="0"/>
          <a:ext cx="0" cy="0"/>
          <a:chOff x="0" y="0"/>
          <a:chExt cx="0" cy="0"/>
        </a:xfrm>
      </p:grpSpPr>
      <p:cxnSp>
        <p:nvCxnSpPr>
          <p:cNvPr id="85" name="Straight Connector 7"/>
          <p:cNvCxnSpPr/>
          <p:nvPr/>
        </p:nvCxnSpPr>
        <p:spPr>
          <a:xfrm flipV="1">
            <a:off x="571320" y="826200"/>
            <a:ext cx="360" cy="914760"/>
          </a:xfrm>
          <a:prstGeom prst="straightConnector1">
            <a:avLst/>
          </a:prstGeom>
          <a:ln w="19050">
            <a:solidFill>
              <a:srgbClr val="9cbebd"/>
            </a:solidFill>
            <a:round/>
          </a:ln>
        </p:spPr>
      </p:cxnSp>
      <p:sp>
        <p:nvSpPr>
          <p:cNvPr id="86" name="PlaceHolder 1"/>
          <p:cNvSpPr>
            <a:spLocks noGrp="1"/>
          </p:cNvSpPr>
          <p:nvPr>
            <p:ph type="dt" idx="7"/>
          </p:nvPr>
        </p:nvSpPr>
        <p:spPr>
          <a:xfrm>
            <a:off x="768240" y="6470640"/>
            <a:ext cx="16153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r>
              <a:rPr b="0" lang="en-US" sz="1000" spc="-1" strike="noStrike">
                <a:solidFill>
                  <a:srgbClr val="ffffff"/>
                </a:solidFill>
                <a:latin typeface="Tw Cen MT Condensed"/>
              </a:rPr>
              <a:t>&lt;date/time&gt;</a:t>
            </a:r>
            <a:endParaRPr b="0" lang="en-US" sz="1000" spc="-1" strike="noStrike">
              <a:solidFill>
                <a:srgbClr val="ffffff"/>
              </a:solidFill>
              <a:latin typeface="Times New Roman"/>
            </a:endParaRPr>
          </a:p>
        </p:txBody>
      </p:sp>
      <p:sp>
        <p:nvSpPr>
          <p:cNvPr id="87" name="PlaceHolder 2"/>
          <p:cNvSpPr>
            <a:spLocks noGrp="1"/>
          </p:cNvSpPr>
          <p:nvPr>
            <p:ph type="ftr" idx="8"/>
          </p:nvPr>
        </p:nvSpPr>
        <p:spPr>
          <a:xfrm>
            <a:off x="3632040" y="6470640"/>
            <a:ext cx="4425840" cy="27396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&lt;footer&gt;</a:t>
            </a:r>
            <a:endParaRPr b="0" lang="en-US" sz="1000" spc="-1" strike="noStrike">
              <a:solidFill>
                <a:srgbClr val="ffffff"/>
              </a:solidFill>
              <a:latin typeface="Times New Roman"/>
            </a:endParaRPr>
          </a:p>
        </p:txBody>
      </p:sp>
      <p:sp>
        <p:nvSpPr>
          <p:cNvPr id="88" name="PlaceHolder 3"/>
          <p:cNvSpPr>
            <a:spLocks noGrp="1"/>
          </p:cNvSpPr>
          <p:nvPr>
            <p:ph type="sldNum" idx="9"/>
          </p:nvPr>
        </p:nvSpPr>
        <p:spPr>
          <a:xfrm>
            <a:off x="8128080" y="6470640"/>
            <a:ext cx="729720" cy="273960"/>
          </a:xfrm>
          <a:prstGeom prst="rect">
            <a:avLst/>
          </a:prstGeom>
          <a:noFill/>
          <a:ln w="0">
            <a:noFill/>
          </a:ln>
        </p:spPr>
        <p:txBody>
          <a:bodyPr anchor="ctr">
            <a:noAutofit/>
          </a:bodyPr>
          <a:lstStyle>
            <a:lvl1pPr indent="0">
              <a:lnSpc>
                <a:spcPct val="100000"/>
              </a:lnSpc>
              <a:buNone/>
              <a:defRPr b="0" lang="en-US" sz="1000" spc="-1" strike="noStrike">
                <a:solidFill>
                  <a:srgbClr val="ffffff"/>
                </a:solidFill>
                <a:latin typeface="Tw Cen MT Condensed"/>
              </a:defRPr>
            </a:lvl1pPr>
          </a:lstStyle>
          <a:p>
            <a:pPr indent="0">
              <a:lnSpc>
                <a:spcPct val="100000"/>
              </a:lnSpc>
              <a:buNone/>
            </a:pPr>
            <a:fld id="{6A5A9114-CCB7-4501-85EA-B70F2085E532}" type="slidenum">
              <a:rPr b="0" lang="en-US" sz="1000" spc="-1" strike="noStrike">
                <a:solidFill>
                  <a:srgbClr val="ffffff"/>
                </a:solidFill>
                <a:latin typeface="Tw Cen MT Condensed"/>
              </a:rPr>
              <a:t>&lt;number&gt;</a:t>
            </a:fld>
            <a:endParaRPr b="0" lang="en-US" sz="1000" spc="-1" strike="noStrike">
              <a:solidFill>
                <a:srgbClr val="ffffff"/>
              </a:solidFill>
              <a:latin typeface="Times New Roman"/>
            </a:endParaRPr>
          </a:p>
        </p:txBody>
      </p:sp>
      <p:sp>
        <p:nvSpPr>
          <p:cNvPr id="89"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pc="-1" strike="noStrike">
                <a:solidFill>
                  <a:srgbClr val="ffffff"/>
                </a:solidFill>
                <a:latin typeface="Tw Cen MT"/>
              </a:rPr>
              <a:t>Click to edit the title text format</a:t>
            </a:r>
            <a:endParaRPr b="0" lang="en-US" sz="1800" spc="-1" strike="noStrike">
              <a:solidFill>
                <a:srgbClr val="ffffff"/>
              </a:solidFill>
              <a:latin typeface="Tw Cen MT"/>
            </a:endParaRPr>
          </a:p>
        </p:txBody>
      </p:sp>
      <p:sp>
        <p:nvSpPr>
          <p:cNvPr id="9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en-US" sz="2000" spc="-1" strike="noStrike">
                <a:solidFill>
                  <a:srgbClr val="ffffff"/>
                </a:solidFill>
                <a:latin typeface="Tw Cen MT"/>
              </a:rPr>
              <a:t>Click to edit the outline text format</a:t>
            </a:r>
            <a:endParaRPr b="0" lang="en-US" sz="2000" spc="-1" strike="noStrike">
              <a:solidFill>
                <a:srgbClr val="ffffff"/>
              </a:solidFill>
              <a:latin typeface="Tw Cen MT"/>
            </a:endParaRPr>
          </a:p>
          <a:p>
            <a:pPr lvl="1" marL="864000" indent="-324000">
              <a:lnSpc>
                <a:spcPct val="90000"/>
              </a:lnSpc>
              <a:spcBef>
                <a:spcPts val="1134"/>
              </a:spcBef>
              <a:buClr>
                <a:srgbClr val="ffffff"/>
              </a:buClr>
              <a:buSzPct val="75000"/>
              <a:buFont typeface="Symbol" charset="2"/>
              <a:buChar char=""/>
            </a:pPr>
            <a:r>
              <a:rPr b="0" lang="en-US" sz="1200" spc="-1" strike="noStrike">
                <a:solidFill>
                  <a:srgbClr val="ffffff"/>
                </a:solidFill>
                <a:latin typeface="Tw Cen MT"/>
              </a:rPr>
              <a:t>Second Outline Level</a:t>
            </a:r>
            <a:endParaRPr b="0" lang="en-US" sz="1200" spc="-1" strike="noStrike">
              <a:solidFill>
                <a:srgbClr val="ffffff"/>
              </a:solidFill>
              <a:latin typeface="Tw Cen MT"/>
            </a:endParaRPr>
          </a:p>
          <a:p>
            <a:pPr lvl="2" marL="1296000" indent="-288000">
              <a:lnSpc>
                <a:spcPct val="90000"/>
              </a:lnSpc>
              <a:spcBef>
                <a:spcPts val="850"/>
              </a:spcBef>
              <a:buClr>
                <a:srgbClr val="ffffff"/>
              </a:buClr>
              <a:buSzPct val="45000"/>
              <a:buFont typeface="Wingdings" charset="2"/>
              <a:buChar char=""/>
            </a:pPr>
            <a:r>
              <a:rPr b="0" lang="en-US" sz="1200" spc="-1" strike="noStrike">
                <a:solidFill>
                  <a:srgbClr val="ffffff"/>
                </a:solidFill>
                <a:latin typeface="Tw Cen MT"/>
              </a:rPr>
              <a:t>Third Outline Level</a:t>
            </a:r>
            <a:endParaRPr b="0" lang="en-US" sz="1200" spc="-1" strike="noStrike">
              <a:solidFill>
                <a:srgbClr val="ffffff"/>
              </a:solidFill>
              <a:latin typeface="Tw Cen MT"/>
            </a:endParaRPr>
          </a:p>
          <a:p>
            <a:pPr lvl="3" marL="1728000" indent="-216000">
              <a:lnSpc>
                <a:spcPct val="90000"/>
              </a:lnSpc>
              <a:spcBef>
                <a:spcPts val="567"/>
              </a:spcBef>
              <a:buClr>
                <a:srgbClr val="ffffff"/>
              </a:buClr>
              <a:buSzPct val="75000"/>
              <a:buFont typeface="Symbol" charset="2"/>
              <a:buChar char=""/>
            </a:pPr>
            <a:r>
              <a:rPr b="0" lang="en-US" sz="1200" spc="-1" strike="noStrike">
                <a:solidFill>
                  <a:srgbClr val="ffffff"/>
                </a:solidFill>
                <a:latin typeface="Tw Cen MT"/>
              </a:rPr>
              <a:t>Fourth Outline Level</a:t>
            </a:r>
            <a:endParaRPr b="0" lang="en-US" sz="1200" spc="-1" strike="noStrike">
              <a:solidFill>
                <a:srgbClr val="ffffff"/>
              </a:solidFill>
              <a:latin typeface="Tw Cen MT"/>
            </a:endParaRPr>
          </a:p>
          <a:p>
            <a:pPr lvl="4" marL="2160000" indent="-216000">
              <a:lnSpc>
                <a:spcPct val="90000"/>
              </a:lnSpc>
              <a:spcBef>
                <a:spcPts val="283"/>
              </a:spcBef>
              <a:buClr>
                <a:srgbClr val="ffffff"/>
              </a:buClr>
              <a:buSzPct val="45000"/>
              <a:buFont typeface="Wingdings" charset="2"/>
              <a:buChar char=""/>
            </a:pPr>
            <a:r>
              <a:rPr b="0" lang="en-US" sz="2000" spc="-1" strike="noStrike">
                <a:solidFill>
                  <a:srgbClr val="ffffff"/>
                </a:solidFill>
                <a:latin typeface="Tw Cen MT"/>
              </a:rPr>
              <a:t>Fifth Outline Level</a:t>
            </a:r>
            <a:endParaRPr b="0" lang="en-US" sz="2000" spc="-1" strike="noStrike">
              <a:solidFill>
                <a:srgbClr val="ffffff"/>
              </a:solidFill>
              <a:latin typeface="Tw Cen MT"/>
            </a:endParaRPr>
          </a:p>
          <a:p>
            <a:pPr lvl="5" marL="2592000" indent="-216000">
              <a:lnSpc>
                <a:spcPct val="90000"/>
              </a:lnSpc>
              <a:spcBef>
                <a:spcPts val="283"/>
              </a:spcBef>
              <a:buClr>
                <a:srgbClr val="ffffff"/>
              </a:buClr>
              <a:buSzPct val="45000"/>
              <a:buFont typeface="Wingdings" charset="2"/>
              <a:buChar char=""/>
            </a:pPr>
            <a:r>
              <a:rPr b="0" lang="en-US" sz="2000" spc="-1" strike="noStrike">
                <a:solidFill>
                  <a:srgbClr val="ffffff"/>
                </a:solidFill>
                <a:latin typeface="Tw Cen MT"/>
              </a:rPr>
              <a:t>Sixth Outline Level</a:t>
            </a:r>
            <a:endParaRPr b="0" lang="en-US" sz="2000" spc="-1" strike="noStrike">
              <a:solidFill>
                <a:srgbClr val="ffffff"/>
              </a:solidFill>
              <a:latin typeface="Tw Cen MT"/>
            </a:endParaRPr>
          </a:p>
          <a:p>
            <a:pPr lvl="6" marL="3024000" indent="-216000">
              <a:lnSpc>
                <a:spcPct val="90000"/>
              </a:lnSpc>
              <a:spcBef>
                <a:spcPts val="283"/>
              </a:spcBef>
              <a:buClr>
                <a:srgbClr val="ffffff"/>
              </a:buClr>
              <a:buSzPct val="45000"/>
              <a:buFont typeface="Wingdings" charset="2"/>
              <a:buChar char=""/>
            </a:pPr>
            <a:r>
              <a:rPr b="0" lang="en-US" sz="2000" spc="-1" strike="noStrike">
                <a:solidFill>
                  <a:srgbClr val="ffffff"/>
                </a:solidFill>
                <a:latin typeface="Tw Cen MT"/>
              </a:rPr>
              <a:t>Seventh Outline Level</a:t>
            </a:r>
            <a:endParaRPr b="0" lang="en-US" sz="2000" spc="-1" strike="noStrike">
              <a:solidFill>
                <a:srgbClr val="ffffff"/>
              </a:solidFill>
              <a:latin typeface="Tw Cen MT"/>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video" Target="https://www.youtube.com/embed/CzO3aIe0Rps?feature=oembed" TargetMode="External"/><Relationship Id="rId2" Type="http://schemas.microsoft.com/office/2007/relationships/media" Target="https://www.youtube.com/embed/CzO3aIe0Rps?feature=oembed" TargetMode="External"/><Relationship Id="rId3" Type="http://schemas.openxmlformats.org/officeDocument/2006/relationships/image" Target="../media/image1.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hyperlink" Target="https://bilinguistics.com/articulation-norms-for-spanish-and-English/" TargetMode="External"/><Relationship Id="rId2" Type="http://schemas.openxmlformats.org/officeDocument/2006/relationships/hyperlink" Target="https://bilinguistics.com/articulation-norms-for-spanish-and-English/" TargetMode="External"/><Relationship Id="rId3" Type="http://schemas.openxmlformats.org/officeDocument/2006/relationships/hyperlink" Target="https://www.asha.org/siteassets/uploadedfiles/multicultural/mandarinphonemicinventory.pdf" TargetMode="External"/><Relationship Id="rId4" Type="http://schemas.openxmlformats.org/officeDocument/2006/relationships/hyperlink" Target="https://bilinguistics.com/filipino-tagalog-speech-sounds/" TargetMode="External"/><Relationship Id="rId5" Type="http://schemas.openxmlformats.org/officeDocument/2006/relationships/hyperlink" Target="https://bilinguistics.com/vietnamese-speech-and-language-norms/" TargetMode="External"/><Relationship Id="rId6" Type="http://schemas.openxmlformats.org/officeDocument/2006/relationships/hyperlink" Target="https://www.bonjourspeech.com/speech-sound-development" TargetMode="External"/><Relationship Id="rId7" Type="http://schemas.openxmlformats.org/officeDocument/2006/relationships/hyperlink" Target="https://www.asha.org/siteassets/uploadedfiles/multicultural/arabicphonemicinventory.pdf" TargetMode="External"/><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hyperlink" Target="https://www.theinformedslp.com/review/no-sl-ps-were-in-the-room-where-it-happened?fbclid=PAAaYVd2FoEUWvffRLQGjm5ffhQUm6hd7YwbqT4in21i0hXGMQn2fahiqjVLc_aem_th_AZR86RvJMg5MQJqQlQGlT1K86qtCF7tk9d3u8KWt5IWv16Xnl8W1DSevWVhD2xmCb1o" TargetMode="External"/><Relationship Id="rId2" Type="http://schemas.openxmlformats.org/officeDocument/2006/relationships/hyperlink" Target="https://identifythesigns.org/communicating-with-baby-toolkit/?utm_source=asha&amp;utm_medium=email&amp;utm_campaign=prbacktoschool" TargetMode="External"/><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Speech &amp; Language Developmental Milestones: A Bilingual/Multilingual Perspective</a:t>
            </a:r>
            <a:br>
              <a:rPr sz="4400"/>
            </a:br>
            <a:endParaRPr b="0" lang="en-US" sz="4400" spc="-1" strike="noStrike">
              <a:solidFill>
                <a:srgbClr val="ffffff"/>
              </a:solidFill>
              <a:latin typeface="Tw Cen MT"/>
            </a:endParaRPr>
          </a:p>
        </p:txBody>
      </p:sp>
      <p:sp>
        <p:nvSpPr>
          <p:cNvPr id="134" name="PlaceHolder 2"/>
          <p:cNvSpPr>
            <a:spLocks noGrp="1"/>
          </p:cNvSpPr>
          <p:nvPr>
            <p:ph type="ftr" idx="13"/>
          </p:nvPr>
        </p:nvSpPr>
        <p:spPr>
          <a:xfrm>
            <a:off x="3632040" y="6470640"/>
            <a:ext cx="4425840" cy="27396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pic>
        <p:nvPicPr>
          <p:cNvPr id="135" name="" descr="Hello Song | Songs For Kids | Dance Along | GoNoodle">
            <a:hlinkClick r:id="" action="ppaction://media"/>
          </p:cNvPr>
          <p:cNvPicPr/>
          <p:nvPr>
            <a:videoFile r:link="rId1"/>
            <p:extLst>
              <p:ext uri="{DAA4B4D4-6D71-4841-9C94-3DE7FCFB9230}">
                <p14:media r:link="rId2"/>
              </p:ext>
            </p:extLst>
          </p:nvPr>
        </p:nvPicPr>
        <p:blipFill>
          <a:blip r:embed="rId3"/>
          <a:stretch>
            <a:fillRect/>
          </a:stretch>
        </p:blipFill>
        <p:spPr>
          <a:xfrm>
            <a:off x="853920" y="2286000"/>
            <a:ext cx="7119720" cy="40222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mediacall">
                                  <p:stCondLst>
                                    <p:cond delay="0"/>
                                  </p:stCondLst>
                                  <p:childTnLst>
                                    <p:cmd type="call" cmd="playFrom(0.0)">
                                      <p:cBhvr>
                                        <p:cTn id="6" dur="1" fill="hold"/>
                                        <p:tgtEl>
                                          <p:spTgt spid="135"/>
                                        </p:tgtEl>
                                      </p:cBhvr>
                                    </p:cmd>
                                  </p:childTnLst>
                                </p:cTn>
                              </p:par>
                            </p:childTnLst>
                          </p:cTn>
                        </p:par>
                      </p:childTnLst>
                    </p:cTn>
                  </p:par>
                </p:childTnLst>
              </p:cTn>
              <p:prevCondLst>
                <p:cond evt="onPrev">
                  <p:tgtEl>
                    <p:sldTgt/>
                  </p:tgtEl>
                </p:cond>
              </p:prevCondLst>
              <p:nextCondLst>
                <p:cond evt="onNext">
                  <p:tgtEl>
                    <p:sldTgt/>
                  </p:tgtEl>
                </p:cond>
              </p:nextCondLst>
            </p:seq>
            <p:seq>
              <p:cTn id="7" restart="whenNotActive" nodeType="interactiveSeq" fill="hold">
                <p:stCondLst>
                  <p:cond delay="0" evt="onClick">
                    <p:tgtEl>
                      <p:spTgt spid="135"/>
                    </p:tgtEl>
                  </p:cond>
                </p:stCondLst>
                <p:childTnLst>
                  <p:par>
                    <p:cTn id="8" fill="hold">
                      <p:stCondLst>
                        <p:cond delay="0" evt="onClick">
                          <p:tgtEl>
                            <p:spTgt spid="135"/>
                          </p:tgtEl>
                        </p:cond>
                      </p:stCondLst>
                      <p:childTnLst>
                        <p:par>
                          <p:cTn id="9" fill="hold">
                            <p:stCondLst>
                              <p:cond delay="0"/>
                            </p:stCondLst>
                            <p:childTnLst>
                              <p:par>
                                <p:cTn id="10" nodeType="clickEffect" fill="hold" presetClass="mediacall">
                                  <p:stCondLst>
                                    <p:cond delay="0"/>
                                  </p:stCondLst>
                                  <p:childTnLst>
                                    <p:cmd type="call" cmd="togglePause">
                                      <p:cBhvr>
                                        <p:cTn id="11" dur="1" fill="hold"/>
                                        <p:tgtEl>
                                          <p:spTgt spid="135"/>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gn="ctr">
              <a:lnSpc>
                <a:spcPct val="80000"/>
              </a:lnSpc>
              <a:buNone/>
            </a:pPr>
            <a:r>
              <a:rPr b="0" lang="en-US" sz="4400" spc="97" strike="noStrike" cap="all">
                <a:solidFill>
                  <a:srgbClr val="ffffff"/>
                </a:solidFill>
                <a:latin typeface="Tw Cen MT Condensed"/>
              </a:rPr>
              <a:t>Speech sound development depends on languages and exposure</a:t>
            </a:r>
            <a:endParaRPr b="0" lang="en-US" sz="4400" spc="-1" strike="noStrike">
              <a:solidFill>
                <a:srgbClr val="ffffff"/>
              </a:solidFill>
              <a:latin typeface="Tw Cen MT"/>
            </a:endParaRPr>
          </a:p>
        </p:txBody>
      </p:sp>
      <p:sp>
        <p:nvSpPr>
          <p:cNvPr id="167"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In English…</a:t>
            </a:r>
            <a:endParaRPr b="0" lang="en-US" sz="2000" spc="-1" strike="noStrike">
              <a:solidFill>
                <a:srgbClr val="ffffff"/>
              </a:solidFill>
              <a:latin typeface="Tw Cen MT"/>
            </a:endParaRPr>
          </a:p>
        </p:txBody>
      </p:sp>
      <p:pic>
        <p:nvPicPr>
          <p:cNvPr id="168" name="Picture 4" descr=""/>
          <p:cNvPicPr/>
          <p:nvPr/>
        </p:nvPicPr>
        <p:blipFill>
          <a:blip r:embed="rId1"/>
          <a:stretch/>
        </p:blipFill>
        <p:spPr>
          <a:xfrm>
            <a:off x="919440" y="2818440"/>
            <a:ext cx="7772040" cy="3319200"/>
          </a:xfrm>
          <a:prstGeom prst="rect">
            <a:avLst/>
          </a:prstGeom>
          <a:ln w="0">
            <a:noFill/>
          </a:ln>
        </p:spPr>
      </p:pic>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How well should someone understand a child’s speech?</a:t>
            </a:r>
            <a:endParaRPr b="0" lang="en-US" sz="4400" spc="-1" strike="noStrike">
              <a:solidFill>
                <a:srgbClr val="ffffff"/>
              </a:solidFill>
              <a:latin typeface="Tw Cen MT"/>
            </a:endParaRPr>
          </a:p>
        </p:txBody>
      </p:sp>
      <p:sp>
        <p:nvSpPr>
          <p:cNvPr id="170" name="PlaceHolder 2"/>
          <p:cNvSpPr>
            <a:spLocks noGrp="1"/>
          </p:cNvSpPr>
          <p:nvPr>
            <p:ph/>
          </p:nvPr>
        </p:nvSpPr>
        <p:spPr>
          <a:xfrm>
            <a:off x="768240" y="2286000"/>
            <a:ext cx="7289640" cy="4023000"/>
          </a:xfrm>
          <a:prstGeom prst="rect">
            <a:avLst/>
          </a:prstGeom>
          <a:noFill/>
          <a:ln w="0">
            <a:noFill/>
          </a:ln>
        </p:spPr>
        <p:txBody>
          <a:bodyPr lIns="45720" rIns="45720" anchor="t">
            <a:norm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Open Sans"/>
              </a:rPr>
              <a:t>Speaking in short sentences to a </a:t>
            </a:r>
            <a:r>
              <a:rPr b="0" i="1" lang="en-US" sz="2000" spc="-1" strike="noStrike">
                <a:solidFill>
                  <a:srgbClr val="ffffff"/>
                </a:solidFill>
                <a:latin typeface="Open Sans"/>
              </a:rPr>
              <a:t>non-familiar</a:t>
            </a:r>
            <a:r>
              <a:rPr b="0" lang="en-US" sz="2000" spc="-1" strike="noStrike">
                <a:solidFill>
                  <a:srgbClr val="ffffff"/>
                </a:solidFill>
                <a:latin typeface="Open Sans"/>
              </a:rPr>
              <a:t> person, your child is understood:</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3 year old: approximately 68%</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3 1/2 year old: approximately 78%</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4 year old: approximately 86%</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4 1/2 year old: approximately 91%</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5 year old: approximately 94%</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Open Sans"/>
              </a:rPr>
              <a:t>6 year old: approximately 97%</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050" spc="-1" strike="noStrike">
                <a:solidFill>
                  <a:srgbClr val="ffffff"/>
                </a:solidFill>
                <a:latin typeface="Tw Cen MT"/>
              </a:rPr>
              <a:t>*https://www.boisechatterbox.com/blog/speech-sound-development-chart</a:t>
            </a:r>
            <a:endParaRPr b="0" lang="en-US" sz="105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gn="ctr">
              <a:lnSpc>
                <a:spcPct val="80000"/>
              </a:lnSpc>
              <a:buNone/>
            </a:pPr>
            <a:r>
              <a:rPr b="0" lang="en-US" sz="4400" spc="97" strike="noStrike" cap="all">
                <a:solidFill>
                  <a:srgbClr val="ffffff"/>
                </a:solidFill>
                <a:latin typeface="Tw Cen MT Condensed"/>
              </a:rPr>
              <a:t>Widely spoken language in the united states</a:t>
            </a:r>
            <a:endParaRPr b="0" lang="en-US" sz="4400" spc="-1" strike="noStrike">
              <a:solidFill>
                <a:srgbClr val="ffffff"/>
              </a:solidFill>
              <a:latin typeface="Tw Cen MT"/>
            </a:endParaRPr>
          </a:p>
        </p:txBody>
      </p:sp>
      <p:sp>
        <p:nvSpPr>
          <p:cNvPr id="172" name="PlaceHolder 2"/>
          <p:cNvSpPr>
            <a:spLocks noGrp="1"/>
          </p:cNvSpPr>
          <p:nvPr>
            <p:ph/>
          </p:nvPr>
        </p:nvSpPr>
        <p:spPr>
          <a:xfrm>
            <a:off x="768240" y="2286000"/>
            <a:ext cx="7289640" cy="4023000"/>
          </a:xfrm>
          <a:prstGeom prst="rect">
            <a:avLst/>
          </a:prstGeom>
          <a:noFill/>
          <a:ln w="0">
            <a:noFill/>
          </a:ln>
        </p:spPr>
        <p:txBody>
          <a:bodyPr lIns="45720" rIns="45720" anchor="t">
            <a:normAutofit/>
          </a:bodyPr>
          <a:p>
            <a:pPr marL="91440" indent="-91440">
              <a:lnSpc>
                <a:spcPct val="90000"/>
              </a:lnSpc>
              <a:spcBef>
                <a:spcPts val="1199"/>
              </a:spcBef>
              <a:spcAft>
                <a:spcPts val="201"/>
              </a:spcAft>
              <a:buClr>
                <a:srgbClr val="9cbebd"/>
              </a:buClr>
              <a:buFont typeface="Tw Cen MT"/>
              <a:buChar char=" "/>
            </a:pPr>
            <a:r>
              <a:rPr b="0" lang="en-US" sz="3200" spc="-1" strike="noStrike" u="sng">
                <a:solidFill>
                  <a:srgbClr val="ffffff"/>
                </a:solidFill>
                <a:uFillTx/>
                <a:latin typeface="Tw Cen MT"/>
                <a:hlinkClick r:id="rId1"/>
              </a:rPr>
              <a:t>Spanish, Chinese (Mandarin, Cantonese, Hokkien, etc), Tagalog (Filipino). Vietnamese, French &amp; French Creole, Arabic, Korean, Russian and German</a:t>
            </a:r>
            <a:endParaRPr b="0" lang="en-US" sz="3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2"/>
              </a:rPr>
              <a:t>https://bilinguistics.com/articulation-norms-for-spanish-and-English/</a:t>
            </a:r>
            <a:endParaRPr b="0" lang="en-US" sz="14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3"/>
              </a:rPr>
              <a:t>https://www.asha.org/siteassets/uploadedfiles/multicultural/mandarinphonemicinventory.pdf</a:t>
            </a:r>
            <a:endParaRPr b="0" lang="en-US" sz="14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4"/>
              </a:rPr>
              <a:t>https://bilinguistics.com/filipino-tagalog-speech-sounds/</a:t>
            </a:r>
            <a:endParaRPr b="0" lang="en-US" sz="14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5"/>
              </a:rPr>
              <a:t>https://bilinguistics.com/vietnamese-speech-and-language-norms/</a:t>
            </a:r>
            <a:endParaRPr b="0" lang="en-US" sz="14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6"/>
              </a:rPr>
              <a:t>https://www.bonjourspeech.com/speech-sound-development</a:t>
            </a:r>
            <a:endParaRPr b="0" lang="en-US" sz="14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400" spc="-1" strike="noStrike" u="sng">
                <a:solidFill>
                  <a:srgbClr val="d25814"/>
                </a:solidFill>
                <a:uFillTx/>
                <a:latin typeface="Tw Cen MT"/>
                <a:hlinkClick r:id="rId7"/>
              </a:rPr>
              <a:t>https://www.asha.org/siteassets/uploadedfiles/multicultural/arabicphonemicinventory.pdf</a:t>
            </a:r>
            <a:endParaRPr b="0" lang="en-US" sz="14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p:txBody>
      </p:sp>
      <p:pic>
        <p:nvPicPr>
          <p:cNvPr id="173" name="Picture 1" descr="page1image531217664"/>
          <p:cNvPicPr/>
          <p:nvPr/>
        </p:nvPicPr>
        <p:blipFill>
          <a:blip r:embed="rId8"/>
          <a:stretch/>
        </p:blipFill>
        <p:spPr>
          <a:xfrm>
            <a:off x="0" y="0"/>
            <a:ext cx="1828440" cy="12240"/>
          </a:xfrm>
          <a:prstGeom prst="rect">
            <a:avLst/>
          </a:prstGeom>
          <a:ln w="0">
            <a:noFill/>
          </a:ln>
        </p:spPr>
      </p:pic>
      <p:pic>
        <p:nvPicPr>
          <p:cNvPr id="174" name="Picture 2" descr="page1image531072000"/>
          <p:cNvPicPr/>
          <p:nvPr/>
        </p:nvPicPr>
        <p:blipFill>
          <a:blip r:embed="rId9"/>
          <a:stretch/>
        </p:blipFill>
        <p:spPr>
          <a:xfrm>
            <a:off x="0" y="0"/>
            <a:ext cx="1396800" cy="647280"/>
          </a:xfrm>
          <a:prstGeom prst="rect">
            <a:avLst/>
          </a:prstGeom>
          <a:ln w="0">
            <a:noFill/>
          </a:ln>
        </p:spPr>
      </p:pic>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DUAL LANGUAGE LEARNERS: BILINGUALISM &amp; MORE</a:t>
            </a:r>
            <a:r>
              <a:rPr b="0" lang="en-US" sz="4400" spc="97" strike="noStrike" cap="all">
                <a:solidFill>
                  <a:srgbClr val="ffffff"/>
                </a:solidFill>
                <a:latin typeface="Tw Cen MT Condensed"/>
              </a:rPr>
              <a:t>	</a:t>
            </a:r>
            <a:endParaRPr b="0" lang="en-US" sz="4400" spc="-1" strike="noStrike">
              <a:solidFill>
                <a:srgbClr val="ffffff"/>
              </a:solidFill>
              <a:latin typeface="Tw Cen MT"/>
            </a:endParaRPr>
          </a:p>
        </p:txBody>
      </p:sp>
      <p:sp>
        <p:nvSpPr>
          <p:cNvPr id="176"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Tw Cen MT"/>
              </a:rPr>
              <a:t>Being multilingual DOES NOT make speech and language development, delays, or disorders any slower or any more affected than being monolingual </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Tw Cen MT"/>
              </a:rPr>
              <a:t>NEVER follow the advice to drop a language in the belief that it will simplify things, or support faster development in one language. There is NO SCIENTIFIC EVIDENCE to support this advice. Do not accept advice to drop a home language. That is your family, your culture, your life. That is not for anyone to take away. </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000" spc="-1" strike="noStrike">
                <a:solidFill>
                  <a:srgbClr val="ffffff"/>
                </a:solidFill>
                <a:latin typeface="Tw Cen MT"/>
              </a:rPr>
              <a:t>A dual language learner is NOT becoming a monolingual speaker in each of their langauges. Their languages communicate with each other in what is called “processes of bilingualism.” </a:t>
            </a: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Picture 4" descr=""/>
          <p:cNvPicPr/>
          <p:nvPr/>
        </p:nvPicPr>
        <p:blipFill>
          <a:blip r:embed="rId1"/>
          <a:stretch/>
        </p:blipFill>
        <p:spPr>
          <a:xfrm>
            <a:off x="2306520" y="0"/>
            <a:ext cx="4290840" cy="6857640"/>
          </a:xfrm>
          <a:prstGeom prst="rect">
            <a:avLst/>
          </a:prstGeom>
          <a:ln w="0">
            <a:noFill/>
          </a:ln>
        </p:spPr>
      </p:pic>
      <p:sp>
        <p:nvSpPr>
          <p:cNvPr id="178" name="TextBox 5"/>
          <p:cNvSpPr/>
          <p:nvPr/>
        </p:nvSpPr>
        <p:spPr>
          <a:xfrm>
            <a:off x="6468120" y="6053400"/>
            <a:ext cx="19306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ffffff"/>
                </a:solidFill>
                <a:latin typeface="Tw Cen MT"/>
              </a:rPr>
              <a:t>  </a:t>
            </a:r>
            <a:r>
              <a:rPr b="0" lang="en-US" sz="1800" spc="-1" strike="noStrike">
                <a:solidFill>
                  <a:srgbClr val="ffffff"/>
                </a:solidFill>
                <a:latin typeface="Tw Cen MT"/>
              </a:rPr>
              <a:t>*Theholablog.com</a:t>
            </a:r>
            <a:endParaRPr b="0" lang="en-US" sz="1800" spc="-1" strike="noStrike">
              <a:solidFill>
                <a:srgbClr val="ffffff"/>
              </a:solidFill>
              <a:latin typeface="Arial"/>
            </a:endParaRPr>
          </a:p>
        </p:txBody>
      </p:sp>
      <p:sp>
        <p:nvSpPr>
          <p:cNvPr id="2" name="PlaceHolder 1"/>
          <p:cNvSpPr>
            <a:spLocks noGrp="1"/>
          </p:cNvSpPr>
          <p:nvPr>
            <p:ph type="ftr" idx="8"/>
          </p:nvPr>
        </p:nvSpPr>
        <p:spPr/>
        <p:txBody>
          <a:bodyPr/>
          <a:p>
            <a:r>
              <a:t>Emily Vincent, MS CCC-SLP</a:t>
            </a: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Dual language learners</a:t>
            </a:r>
            <a:endParaRPr b="0" lang="en-US" sz="4400" spc="-1" strike="noStrike">
              <a:solidFill>
                <a:srgbClr val="ffffff"/>
              </a:solidFill>
              <a:latin typeface="Tw Cen MT"/>
            </a:endParaRPr>
          </a:p>
        </p:txBody>
      </p:sp>
      <p:sp>
        <p:nvSpPr>
          <p:cNvPr id="180" name="PlaceHolder 2"/>
          <p:cNvSpPr>
            <a:spLocks noGrp="1"/>
          </p:cNvSpPr>
          <p:nvPr>
            <p:ph/>
          </p:nvPr>
        </p:nvSpPr>
        <p:spPr>
          <a:xfrm>
            <a:off x="768240" y="2286000"/>
            <a:ext cx="7289640" cy="4023000"/>
          </a:xfrm>
          <a:prstGeom prst="rect">
            <a:avLst/>
          </a:prstGeom>
          <a:noFill/>
          <a:ln w="0">
            <a:noFill/>
          </a:ln>
        </p:spPr>
        <p:txBody>
          <a:bodyPr lIns="45720" rIns="45720" anchor="t">
            <a:normAutofit fontScale="87000"/>
          </a:bodyPr>
          <a:p>
            <a:pPr marL="85680" indent="-85680">
              <a:lnSpc>
                <a:spcPct val="90000"/>
              </a:lnSpc>
              <a:spcBef>
                <a:spcPts val="1199"/>
              </a:spcBef>
              <a:spcAft>
                <a:spcPts val="201"/>
              </a:spcAft>
              <a:buClr>
                <a:srgbClr val="9cbebd"/>
              </a:buClr>
              <a:buFont typeface="Arial"/>
              <a:buChar char="•"/>
            </a:pPr>
            <a:r>
              <a:rPr b="0" lang="en-US" sz="3200" spc="-1" strike="noStrike">
                <a:solidFill>
                  <a:srgbClr val="ffffff"/>
                </a:solidFill>
                <a:latin typeface="Tw Cen MT"/>
              </a:rPr>
              <a:t>Develop their early vocabulary at the </a:t>
            </a:r>
            <a:r>
              <a:rPr b="0" i="1" lang="en-US" sz="3200" spc="-1" strike="noStrike">
                <a:solidFill>
                  <a:srgbClr val="ffffff"/>
                </a:solidFill>
                <a:latin typeface="Tw Cen MT"/>
              </a:rPr>
              <a:t>same rate </a:t>
            </a:r>
            <a:r>
              <a:rPr b="0" lang="en-US" sz="3200" spc="-1" strike="noStrike">
                <a:solidFill>
                  <a:srgbClr val="ffffff"/>
                </a:solidFill>
                <a:latin typeface="Tw Cen MT"/>
              </a:rPr>
              <a:t>as monolingual children (Pearson, 1993)</a:t>
            </a:r>
            <a:endParaRPr b="0" lang="en-US" sz="3200" spc="-1" strike="noStrike">
              <a:solidFill>
                <a:srgbClr val="ffffff"/>
              </a:solidFill>
              <a:latin typeface="Tw Cen MT"/>
            </a:endParaRPr>
          </a:p>
          <a:p>
            <a:pPr marL="85680" indent="-85680">
              <a:lnSpc>
                <a:spcPct val="90000"/>
              </a:lnSpc>
              <a:spcBef>
                <a:spcPts val="1199"/>
              </a:spcBef>
              <a:spcAft>
                <a:spcPts val="201"/>
              </a:spcAft>
              <a:buClr>
                <a:srgbClr val="9cbebd"/>
              </a:buClr>
              <a:buFont typeface="Arial"/>
              <a:buChar char="•"/>
            </a:pPr>
            <a:r>
              <a:rPr b="0" lang="en-US" sz="3200" spc="-1" strike="noStrike">
                <a:solidFill>
                  <a:srgbClr val="ffffff"/>
                </a:solidFill>
                <a:latin typeface="Tw Cen MT"/>
              </a:rPr>
              <a:t>Have similar early language milestones (i.e. single words, lexical support, two-word phrases) (Pearson &amp; Fernandez, 2001)</a:t>
            </a:r>
            <a:endParaRPr b="0" lang="en-US" sz="3200" spc="-1" strike="noStrike">
              <a:solidFill>
                <a:srgbClr val="ffffff"/>
              </a:solidFill>
              <a:latin typeface="Tw Cen MT"/>
            </a:endParaRPr>
          </a:p>
          <a:p>
            <a:pPr marL="85680" indent="-85680">
              <a:lnSpc>
                <a:spcPct val="90000"/>
              </a:lnSpc>
              <a:spcBef>
                <a:spcPts val="1199"/>
              </a:spcBef>
              <a:spcAft>
                <a:spcPts val="201"/>
              </a:spcAft>
              <a:buClr>
                <a:srgbClr val="9cbebd"/>
              </a:buClr>
              <a:buFont typeface="Arial"/>
              <a:buChar char="•"/>
            </a:pPr>
            <a:r>
              <a:rPr b="0" lang="en-US" sz="3200" spc="-1" strike="noStrike">
                <a:solidFill>
                  <a:srgbClr val="ffffff"/>
                </a:solidFill>
                <a:latin typeface="Tw Cen MT"/>
              </a:rPr>
              <a:t>Have similar conceptual scores (Pearson, 1998) </a:t>
            </a:r>
            <a:endParaRPr b="0" lang="en-US" sz="3200" spc="-1" strike="noStrike">
              <a:solidFill>
                <a:srgbClr val="ffffff"/>
              </a:solidFill>
              <a:latin typeface="Tw Cen MT"/>
            </a:endParaRPr>
          </a:p>
          <a:p>
            <a:pPr marL="85680" indent="-85680">
              <a:lnSpc>
                <a:spcPct val="90000"/>
              </a:lnSpc>
              <a:spcBef>
                <a:spcPts val="1199"/>
              </a:spcBef>
              <a:spcAft>
                <a:spcPts val="201"/>
              </a:spcAft>
              <a:buClr>
                <a:srgbClr val="9cbebd"/>
              </a:buClr>
              <a:buFont typeface="Arial"/>
              <a:buChar char="•"/>
            </a:pPr>
            <a:r>
              <a:rPr b="0" lang="en-US" sz="3200" spc="-1" strike="noStrike">
                <a:solidFill>
                  <a:srgbClr val="ffffff"/>
                </a:solidFill>
                <a:latin typeface="Tw Cen MT"/>
              </a:rPr>
              <a:t>1 in 5 children in the U.S. speaks a language other than English in the home (2020 census)</a:t>
            </a:r>
            <a:endParaRPr b="0" lang="en-US" sz="3200" spc="-1" strike="noStrike">
              <a:solidFill>
                <a:srgbClr val="ffffff"/>
              </a:solidFill>
              <a:latin typeface="Tw Cen MT"/>
            </a:endParaRPr>
          </a:p>
          <a:p>
            <a:pPr indent="0">
              <a:lnSpc>
                <a:spcPct val="90000"/>
              </a:lnSpc>
              <a:spcBef>
                <a:spcPts val="1199"/>
              </a:spcBef>
              <a:spcAft>
                <a:spcPts val="201"/>
              </a:spcAft>
              <a:buNone/>
              <a:tabLst>
                <a:tab algn="l" pos="0"/>
              </a:tabLst>
            </a:pPr>
            <a:r>
              <a:rPr b="0" lang="en-US" sz="2000" spc="-1" strike="noStrike">
                <a:solidFill>
                  <a:srgbClr val="ffffff"/>
                </a:solidFill>
                <a:latin typeface="Tw Cen MT"/>
              </a:rPr>
              <a:t>*From bilinguistics.com </a:t>
            </a: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If a dual language learner has a true language delay…</a:t>
            </a:r>
            <a:endParaRPr b="0" lang="en-US" sz="4400" spc="-1" strike="noStrike">
              <a:solidFill>
                <a:srgbClr val="ffffff"/>
              </a:solidFill>
              <a:latin typeface="Tw Cen MT"/>
            </a:endParaRPr>
          </a:p>
        </p:txBody>
      </p:sp>
      <p:sp>
        <p:nvSpPr>
          <p:cNvPr id="182"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Bilingualism did NOT cause it</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They would have it, even if the family was monolingual</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Hearing many languages did NOT confuse them</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No need to stop bilingualism</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It is possible, they won’t “catch up with time” </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Speech therapy will help</a:t>
            </a:r>
            <a:endParaRPr b="0" lang="en-US" sz="2400" spc="-1" strike="noStrike">
              <a:solidFill>
                <a:srgbClr val="ffffff"/>
              </a:solidFill>
              <a:latin typeface="Tw Cen MT"/>
            </a:endParaRPr>
          </a:p>
          <a:p>
            <a:pPr marL="91440" indent="-91440">
              <a:lnSpc>
                <a:spcPct val="90000"/>
              </a:lnSpc>
              <a:spcBef>
                <a:spcPts val="1199"/>
              </a:spcBef>
              <a:spcAft>
                <a:spcPts val="201"/>
              </a:spcAft>
              <a:buClr>
                <a:srgbClr val="9cbebd"/>
              </a:buClr>
              <a:buFont typeface="Arial"/>
              <a:buChar char="•"/>
            </a:pPr>
            <a:r>
              <a:rPr b="0" lang="en-US" sz="2400" spc="-1" strike="noStrike">
                <a:solidFill>
                  <a:srgbClr val="ffffff"/>
                </a:solidFill>
                <a:latin typeface="Tw Cen MT"/>
              </a:rPr>
              <a:t>Bilingualism will NOT harm their therapy progress </a:t>
            </a:r>
            <a:endParaRPr b="0" lang="en-US" sz="2400" spc="-1" strike="noStrike">
              <a:solidFill>
                <a:srgbClr val="ffffff"/>
              </a:solidFill>
              <a:latin typeface="Tw Cen MT"/>
            </a:endParaRPr>
          </a:p>
          <a:p>
            <a:pPr indent="0">
              <a:lnSpc>
                <a:spcPct val="90000"/>
              </a:lnSpc>
              <a:spcBef>
                <a:spcPts val="1199"/>
              </a:spcBef>
              <a:spcAft>
                <a:spcPts val="201"/>
              </a:spcAft>
              <a:buNone/>
              <a:tabLst>
                <a:tab algn="l" pos="0"/>
              </a:tabLst>
            </a:pPr>
            <a:r>
              <a:rPr b="0" i="1" lang="en-US" sz="1200" spc="-1" strike="noStrike">
                <a:solidFill>
                  <a:srgbClr val="ffffff"/>
                </a:solidFill>
                <a:latin typeface="Tw Cen MT"/>
              </a:rPr>
              <a:t>@laleo.bilingual.therapy</a:t>
            </a:r>
            <a:endParaRPr b="0" lang="en-US" sz="1200" spc="-1" strike="noStrike">
              <a:solidFill>
                <a:srgbClr val="ffffff"/>
              </a:solidFill>
              <a:latin typeface="Tw Cen MT"/>
            </a:endParaRPr>
          </a:p>
          <a:p>
            <a:pPr indent="0">
              <a:lnSpc>
                <a:spcPct val="90000"/>
              </a:lnSpc>
              <a:spcBef>
                <a:spcPts val="1199"/>
              </a:spcBef>
              <a:spcAft>
                <a:spcPts val="201"/>
              </a:spcAft>
              <a:buNone/>
              <a:tabLst>
                <a:tab algn="l" pos="0"/>
              </a:tabLst>
            </a:pPr>
            <a:endParaRPr b="0" lang="en-US" sz="2000" spc="-1" strike="noStrike">
              <a:solidFill>
                <a:srgbClr val="ffffff"/>
              </a:solidFill>
              <a:latin typeface="Tw Cen MT"/>
            </a:endParaRPr>
          </a:p>
          <a:p>
            <a:pPr indent="0">
              <a:lnSpc>
                <a:spcPct val="90000"/>
              </a:lnSpc>
              <a:spcBef>
                <a:spcPts val="1199"/>
              </a:spcBef>
              <a:spcAft>
                <a:spcPts val="201"/>
              </a:spcAft>
              <a:buNone/>
              <a:tabLst>
                <a:tab algn="l" pos="0"/>
              </a:tabLst>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768240" y="585360"/>
            <a:ext cx="7289640" cy="1499400"/>
          </a:xfrm>
          <a:prstGeom prst="rect">
            <a:avLst/>
          </a:prstGeom>
          <a:noFill/>
          <a:ln w="0">
            <a:noFill/>
          </a:ln>
        </p:spPr>
        <p:txBody>
          <a:bodyPr anchor="ctr">
            <a:normAutofit fontScale="90000"/>
          </a:bodyPr>
          <a:p>
            <a:pPr indent="0">
              <a:lnSpc>
                <a:spcPct val="80000"/>
              </a:lnSpc>
              <a:buNone/>
            </a:pPr>
            <a:r>
              <a:rPr b="0" lang="en-US" sz="4400" spc="97" strike="noStrike" cap="all">
                <a:solidFill>
                  <a:srgbClr val="ffffff"/>
                </a:solidFill>
                <a:latin typeface="Tw Cen MT Condensed"/>
              </a:rPr>
              <a:t>Individuals with disabilities education act 2004 (most recent amendment 2015)</a:t>
            </a:r>
            <a:endParaRPr b="0" lang="en-US" sz="4400" spc="-1" strike="noStrike">
              <a:solidFill>
                <a:srgbClr val="ffffff"/>
              </a:solidFill>
              <a:latin typeface="Tw Cen MT"/>
            </a:endParaRPr>
          </a:p>
        </p:txBody>
      </p:sp>
      <p:sp>
        <p:nvSpPr>
          <p:cNvPr id="184" name="PlaceHolder 2"/>
          <p:cNvSpPr>
            <a:spLocks noGrp="1"/>
          </p:cNvSpPr>
          <p:nvPr>
            <p:ph/>
          </p:nvPr>
        </p:nvSpPr>
        <p:spPr>
          <a:xfrm>
            <a:off x="768240" y="2286000"/>
            <a:ext cx="7289640" cy="4023000"/>
          </a:xfrm>
          <a:prstGeom prst="rect">
            <a:avLst/>
          </a:prstGeom>
          <a:noFill/>
          <a:ln w="0">
            <a:noFill/>
          </a:ln>
        </p:spPr>
        <p:txBody>
          <a:bodyPr lIns="45720" rIns="45720" anchor="t">
            <a:normAutofit fontScale="92000"/>
          </a:bodyPr>
          <a:p>
            <a:pPr marL="90720" indent="-90720">
              <a:lnSpc>
                <a:spcPct val="90000"/>
              </a:lnSpc>
              <a:spcBef>
                <a:spcPts val="1199"/>
              </a:spcBef>
              <a:spcAft>
                <a:spcPts val="201"/>
              </a:spcAft>
              <a:buClr>
                <a:srgbClr val="9cbebd"/>
              </a:buClr>
              <a:buFont typeface="Tw Cen MT"/>
              <a:buChar char=" "/>
            </a:pPr>
            <a:r>
              <a:rPr b="0" lang="en-US" sz="2000" spc="-1" strike="noStrike">
                <a:solidFill>
                  <a:srgbClr val="ffffff"/>
                </a:solidFill>
                <a:latin typeface="Open Sans"/>
              </a:rPr>
              <a:t>The Individuals with Disabilities Education Act (IDEA) is a law that makes available a free appropriate public education to eligible children with disabilities throughout the nation and ensures special education and related services to those children.</a:t>
            </a:r>
            <a:endParaRPr b="0" lang="en-US" sz="2000" spc="-1" strike="noStrike">
              <a:solidFill>
                <a:srgbClr val="ffffff"/>
              </a:solidFill>
              <a:latin typeface="Tw Cen MT"/>
            </a:endParaRPr>
          </a:p>
          <a:p>
            <a:pPr marL="90720" indent="-90720">
              <a:lnSpc>
                <a:spcPct val="90000"/>
              </a:lnSpc>
              <a:spcBef>
                <a:spcPts val="1199"/>
              </a:spcBef>
              <a:spcAft>
                <a:spcPts val="201"/>
              </a:spcAft>
              <a:buClr>
                <a:srgbClr val="9cbebd"/>
              </a:buClr>
              <a:buFont typeface="Tw Cen MT"/>
              <a:buChar char=" "/>
            </a:pPr>
            <a:r>
              <a:rPr b="0" lang="en-US" sz="2000" spc="-1" strike="noStrike">
                <a:solidFill>
                  <a:srgbClr val="ffffff"/>
                </a:solidFill>
                <a:latin typeface="Open Sans"/>
              </a:rPr>
              <a:t>The IDEA governs how states and public agencies provide early intervention, special education, and related services to more than 7.5 million (as of school year 2020-21) eligible infants, toddlers, children, and youth with disabilities.</a:t>
            </a:r>
            <a:endParaRPr b="0" lang="en-US" sz="2000" spc="-1" strike="noStrike">
              <a:solidFill>
                <a:srgbClr val="ffffff"/>
              </a:solidFill>
              <a:latin typeface="Tw Cen MT"/>
            </a:endParaRPr>
          </a:p>
          <a:p>
            <a:pPr marL="90720" indent="-90720">
              <a:lnSpc>
                <a:spcPct val="90000"/>
              </a:lnSpc>
              <a:spcBef>
                <a:spcPts val="1199"/>
              </a:spcBef>
              <a:spcAft>
                <a:spcPts val="201"/>
              </a:spcAft>
              <a:buClr>
                <a:srgbClr val="9cbebd"/>
              </a:buClr>
              <a:buFont typeface="Tw Cen MT"/>
              <a:buChar char=" "/>
            </a:pPr>
            <a:r>
              <a:rPr b="0" lang="en-US" sz="2000" spc="-1" strike="noStrike">
                <a:solidFill>
                  <a:srgbClr val="ffffff"/>
                </a:solidFill>
                <a:latin typeface="Open Sans"/>
              </a:rPr>
              <a:t>Infants and toddlers, birth through age 2, with disabilities and their families receive early intervention services under IDEA Part C. Children and youth ages 3 through 21 receive special education and related services under IDEA Part B.</a:t>
            </a:r>
            <a:endParaRPr b="0" lang="en-US" sz="2000" spc="-1" strike="noStrike">
              <a:solidFill>
                <a:srgbClr val="ffffff"/>
              </a:solidFill>
              <a:latin typeface="Tw Cen MT"/>
            </a:endParaRPr>
          </a:p>
          <a:p>
            <a:pPr marL="90720" indent="-9072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https://sites.ed.gov/idea/about-idea/</a:t>
            </a:r>
            <a:endParaRPr b="0" lang="en-US" sz="20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p:txBody>
      </p:sp>
      <p:sp>
        <p:nvSpPr>
          <p:cNvPr id="185" name="Rectangle 3"/>
          <p:cNvSpPr/>
          <p:nvPr/>
        </p:nvSpPr>
        <p:spPr>
          <a:xfrm>
            <a:off x="1370160" y="1827360"/>
            <a:ext cx="7313400" cy="4114440"/>
          </a:xfrm>
          <a:prstGeom prst="rect">
            <a:avLst/>
          </a:prstGeom>
          <a:noFill/>
          <a:ln w="0">
            <a:noFill/>
          </a:ln>
        </p:spPr>
        <p:style>
          <a:lnRef idx="0"/>
          <a:fillRef idx="0"/>
          <a:effectRef idx="0"/>
          <a:fontRef idx="minor"/>
        </p:style>
        <p:txBody>
          <a:bodyPr lIns="45720" rIns="45720" anchor="t">
            <a:normAutofit/>
          </a:bodyPr>
          <a:p>
            <a:pPr>
              <a:lnSpc>
                <a:spcPct val="90000"/>
              </a:lnSpc>
              <a:spcBef>
                <a:spcPts val="1199"/>
              </a:spcBef>
              <a:spcAft>
                <a:spcPts val="201"/>
              </a:spcAft>
            </a:pPr>
            <a:endParaRPr b="0" lang="en-US" sz="21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gn="ctr">
              <a:lnSpc>
                <a:spcPct val="80000"/>
              </a:lnSpc>
              <a:buNone/>
            </a:pPr>
            <a:r>
              <a:rPr b="0" lang="en-US" sz="4400" spc="97" strike="noStrike" cap="all">
                <a:solidFill>
                  <a:srgbClr val="ffffff"/>
                </a:solidFill>
                <a:latin typeface="Tw Cen MT Condensed"/>
              </a:rPr>
              <a:t>IFSP: Individual family service/support plan </a:t>
            </a:r>
            <a:endParaRPr b="0" lang="en-US" sz="4400" spc="-1" strike="noStrike">
              <a:solidFill>
                <a:srgbClr val="ffffff"/>
              </a:solidFill>
              <a:latin typeface="Tw Cen MT"/>
            </a:endParaRPr>
          </a:p>
        </p:txBody>
      </p:sp>
      <p:sp>
        <p:nvSpPr>
          <p:cNvPr id="187"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indent="0">
              <a:lnSpc>
                <a:spcPct val="90000"/>
              </a:lnSpc>
              <a:spcBef>
                <a:spcPts val="1417"/>
              </a:spcBef>
              <a:buNone/>
            </a:pPr>
            <a:endParaRPr b="0" lang="en-US" sz="2000" spc="-1" strike="noStrike">
              <a:solidFill>
                <a:srgbClr val="ffffff"/>
              </a:solidFill>
              <a:latin typeface="Tw Cen MT"/>
            </a:endParaRPr>
          </a:p>
        </p:txBody>
      </p:sp>
      <p:sp>
        <p:nvSpPr>
          <p:cNvPr id="188" name="PlaceHolder 3"/>
          <p:cNvSpPr>
            <a:spLocks noGrp="1"/>
          </p:cNvSpPr>
          <p:nvPr>
            <p:ph type="ftr" idx="20"/>
          </p:nvPr>
        </p:nvSpPr>
        <p:spPr>
          <a:xfrm>
            <a:off x="3121920" y="5882040"/>
            <a:ext cx="4425840" cy="27396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https://www.speechbuddy.com/blog/legal-issues/writing-the-individualized-family-service-plan-ifsp</a:t>
            </a:r>
            <a:endParaRPr b="0" lang="en-US" sz="1000" spc="-1" strike="noStrike">
              <a:solidFill>
                <a:srgbClr val="ffffff"/>
              </a:solidFill>
              <a:latin typeface="Times New Roman"/>
            </a:endParaRPr>
          </a:p>
        </p:txBody>
      </p:sp>
      <p:pic>
        <p:nvPicPr>
          <p:cNvPr id="189" name="Picture 4" descr=""/>
          <p:cNvPicPr/>
          <p:nvPr/>
        </p:nvPicPr>
        <p:blipFill>
          <a:blip r:embed="rId1"/>
          <a:stretch/>
        </p:blipFill>
        <p:spPr>
          <a:xfrm>
            <a:off x="2394000" y="2861640"/>
            <a:ext cx="4356000" cy="2741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IEP: Individual education plan </a:t>
            </a:r>
            <a:endParaRPr b="0" lang="en-US" sz="4400" spc="-1" strike="noStrike">
              <a:solidFill>
                <a:srgbClr val="ffffff"/>
              </a:solidFill>
              <a:latin typeface="Tw Cen MT"/>
            </a:endParaRPr>
          </a:p>
        </p:txBody>
      </p:sp>
      <p:pic>
        <p:nvPicPr>
          <p:cNvPr id="191" name="Picture 5" descr=""/>
          <p:cNvPicPr/>
          <p:nvPr/>
        </p:nvPicPr>
        <p:blipFill>
          <a:blip r:embed="rId1"/>
          <a:stretch/>
        </p:blipFill>
        <p:spPr>
          <a:xfrm>
            <a:off x="2485440" y="2112120"/>
            <a:ext cx="3492000" cy="4358160"/>
          </a:xfrm>
          <a:prstGeom prst="rect">
            <a:avLst/>
          </a:prstGeom>
          <a:ln w="0">
            <a:noFill/>
          </a:ln>
        </p:spPr>
      </p:pic>
      <p:sp>
        <p:nvSpPr>
          <p:cNvPr id="192" name="TextBox 6"/>
          <p:cNvSpPr/>
          <p:nvPr/>
        </p:nvSpPr>
        <p:spPr>
          <a:xfrm>
            <a:off x="4790520" y="6220800"/>
            <a:ext cx="117936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200" spc="-1" strike="noStrike">
                <a:solidFill>
                  <a:srgbClr val="ffffff"/>
                </a:solidFill>
                <a:latin typeface="Tw Cen MT"/>
              </a:rPr>
              <a:t>spedadvisor.com</a:t>
            </a:r>
            <a:endParaRPr b="0" lang="en-US" sz="1200" spc="-1" strike="noStrike">
              <a:solidFill>
                <a:srgbClr val="ffffff"/>
              </a:solidFill>
              <a:latin typeface="Arial"/>
            </a:endParaRPr>
          </a:p>
        </p:txBody>
      </p:sp>
      <p:sp>
        <p:nvSpPr>
          <p:cNvPr id="3" name="PlaceHolder 2"/>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768240" y="585360"/>
            <a:ext cx="7289640" cy="1499400"/>
          </a:xfrm>
          <a:prstGeom prst="rect">
            <a:avLst/>
          </a:prstGeom>
          <a:noFill/>
          <a:ln w="0">
            <a:noFill/>
          </a:ln>
        </p:spPr>
        <p:txBody>
          <a:bodyPr anchor="ctr">
            <a:normAutofit/>
          </a:bodyPr>
          <a:p>
            <a:pPr indent="0">
              <a:lnSpc>
                <a:spcPct val="80000"/>
              </a:lnSpc>
              <a:buNone/>
            </a:pPr>
            <a:r>
              <a:rPr b="0" lang="es-ES_tradnl" sz="4400" spc="97" strike="noStrike" cap="all">
                <a:solidFill>
                  <a:srgbClr val="ffffff"/>
                </a:solidFill>
                <a:latin typeface="Tw Cen MT Condensed"/>
              </a:rPr>
              <a:t>I. Speech &amp; Language Development</a:t>
            </a:r>
            <a:endParaRPr b="0" lang="en-US" sz="4400" spc="-1" strike="noStrike">
              <a:solidFill>
                <a:srgbClr val="ffffff"/>
              </a:solidFill>
              <a:latin typeface="Tw Cen MT"/>
            </a:endParaRPr>
          </a:p>
        </p:txBody>
      </p:sp>
      <p:sp>
        <p:nvSpPr>
          <p:cNvPr id="137" name="PlaceHolder 2"/>
          <p:cNvSpPr>
            <a:spLocks noGrp="1"/>
          </p:cNvSpPr>
          <p:nvPr>
            <p:ph/>
          </p:nvPr>
        </p:nvSpPr>
        <p:spPr>
          <a:xfrm>
            <a:off x="0" y="1676520"/>
            <a:ext cx="9143640" cy="4114440"/>
          </a:xfrm>
          <a:prstGeom prst="rect">
            <a:avLst/>
          </a:prstGeom>
          <a:noFill/>
          <a:ln w="0">
            <a:noFill/>
          </a:ln>
        </p:spPr>
        <p:txBody>
          <a:bodyPr lIns="45720" rIns="45720" anchor="t">
            <a:normAutofit/>
          </a:bodyPr>
          <a:p>
            <a:pPr marL="91440" indent="0" algn="ctr">
              <a:lnSpc>
                <a:spcPct val="90000"/>
              </a:lnSpc>
              <a:spcBef>
                <a:spcPts val="1199"/>
              </a:spcBef>
              <a:spcAft>
                <a:spcPts val="201"/>
              </a:spcAft>
              <a:buNone/>
              <a:tabLst>
                <a:tab algn="l" pos="0"/>
              </a:tabLst>
            </a:pPr>
            <a:r>
              <a:rPr b="1" i="1" lang="en-US" sz="2000" spc="-1" strike="noStrike">
                <a:solidFill>
                  <a:srgbClr val="ffffff"/>
                </a:solidFill>
                <a:latin typeface="Tw Cen MT"/>
              </a:rPr>
              <a:t>*Milestones are expected for ALL children REGARDLESS of home language*</a:t>
            </a:r>
            <a:endParaRPr b="0" lang="en-US" sz="2000" spc="-1" strike="noStrike">
              <a:solidFill>
                <a:srgbClr val="ffffff"/>
              </a:solidFill>
              <a:latin typeface="Tw Cen MT"/>
            </a:endParaRPr>
          </a:p>
          <a:p>
            <a:pPr marL="91440" indent="0" algn="ctr">
              <a:lnSpc>
                <a:spcPct val="90000"/>
              </a:lnSpc>
              <a:spcBef>
                <a:spcPts val="1199"/>
              </a:spcBef>
              <a:spcAft>
                <a:spcPts val="201"/>
              </a:spcAft>
              <a:buNone/>
              <a:tabLst>
                <a:tab algn="l" pos="0"/>
              </a:tabLst>
            </a:pPr>
            <a:r>
              <a:rPr b="0" lang="en-US" sz="2000" spc="-1" strike="noStrike">
                <a:solidFill>
                  <a:srgbClr val="ffffff"/>
                </a:solidFill>
                <a:latin typeface="Tw Cen MT"/>
              </a:rPr>
              <a:t>Speech &amp; Language Terminology </a:t>
            </a:r>
            <a:endParaRPr b="0" lang="en-US" sz="2000" spc="-1" strike="noStrike">
              <a:solidFill>
                <a:srgbClr val="ffffff"/>
              </a:solidFill>
              <a:latin typeface="Tw Cen MT"/>
            </a:endParaRPr>
          </a:p>
          <a:p>
            <a:pPr marL="91440" indent="0" algn="ctr">
              <a:lnSpc>
                <a:spcPct val="90000"/>
              </a:lnSpc>
              <a:spcBef>
                <a:spcPts val="1199"/>
              </a:spcBef>
              <a:spcAft>
                <a:spcPts val="201"/>
              </a:spcAft>
              <a:buNone/>
              <a:tabLst>
                <a:tab algn="l" pos="0"/>
              </a:tabLst>
            </a:pP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tabLst>
                <a:tab algn="l" pos="0"/>
              </a:tabLst>
            </a:pPr>
            <a:r>
              <a:rPr b="0" lang="en-US" sz="2000" spc="-1" strike="noStrike" u="sng">
                <a:solidFill>
                  <a:srgbClr val="ffffff"/>
                </a:solidFill>
                <a:uFillTx/>
                <a:latin typeface="Tw Cen MT"/>
              </a:rPr>
              <a:t>Receptive language</a:t>
            </a:r>
            <a:r>
              <a:rPr b="0" lang="en-US" sz="2000" spc="-1" strike="noStrike">
                <a:solidFill>
                  <a:srgbClr val="ffffff"/>
                </a:solidFill>
                <a:latin typeface="Tw Cen MT"/>
              </a:rPr>
              <a:t> = language comprehension, hearing and understanding</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tabLst>
                <a:tab algn="l" pos="0"/>
              </a:tabLst>
            </a:pPr>
            <a:r>
              <a:rPr b="0" lang="en-US" sz="2000" spc="-1" strike="noStrike" u="sng">
                <a:solidFill>
                  <a:srgbClr val="ffffff"/>
                </a:solidFill>
                <a:uFillTx/>
                <a:latin typeface="Tw Cen MT"/>
              </a:rPr>
              <a:t>Expressive language</a:t>
            </a:r>
            <a:r>
              <a:rPr b="0" lang="en-US" sz="2000" spc="-1" strike="noStrike">
                <a:solidFill>
                  <a:srgbClr val="ffffff"/>
                </a:solidFill>
                <a:latin typeface="Tw Cen MT"/>
              </a:rPr>
              <a:t> = language production, language use either verbally (talking) or non-verbally (i.e. signing)</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tabLst>
                <a:tab algn="l" pos="0"/>
              </a:tabLst>
            </a:pPr>
            <a:r>
              <a:rPr b="0" lang="en-US" sz="2000" spc="-1" strike="noStrike" u="sng">
                <a:solidFill>
                  <a:srgbClr val="ffffff"/>
                </a:solidFill>
                <a:uFillTx/>
                <a:latin typeface="Tw Cen MT"/>
              </a:rPr>
              <a:t>Pragmatics</a:t>
            </a:r>
            <a:r>
              <a:rPr b="0" lang="en-US" sz="2000" spc="-1" strike="noStrike">
                <a:solidFill>
                  <a:srgbClr val="ffffff"/>
                </a:solidFill>
                <a:latin typeface="Tw Cen MT"/>
              </a:rPr>
              <a:t> = the use of language, social language; varied within languages and cultures</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tabLst>
                <a:tab algn="l" pos="0"/>
              </a:tabLst>
            </a:pPr>
            <a:r>
              <a:rPr b="0" lang="en-US" sz="2000" spc="-1" strike="noStrike" u="sng">
                <a:solidFill>
                  <a:srgbClr val="ffffff"/>
                </a:solidFill>
                <a:uFillTx/>
                <a:latin typeface="Tw Cen MT"/>
              </a:rPr>
              <a:t>Articulation &amp; Phonology</a:t>
            </a:r>
            <a:r>
              <a:rPr b="0" lang="en-US" sz="2000" spc="-1" strike="noStrike">
                <a:solidFill>
                  <a:srgbClr val="ffffff"/>
                </a:solidFill>
                <a:latin typeface="Tw Cen MT"/>
              </a:rPr>
              <a:t> = the organization and production of specific sounds (phonemes), also known as speech or speech sound production </a:t>
            </a: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timing>
    <p:tnLst>
      <p:par>
        <p:cTn id="12" dur="indefinite" restart="never" nodeType="tmRoot">
          <p:childTnLst>
            <p:seq>
              <p:cTn id="13" dur="indefinite" nodeType="mainSeq">
                <p:childTnLst>
                  <p:par>
                    <p:cTn id="14" fill="hold">
                      <p:stCondLst>
                        <p:cond delay="0"/>
                      </p:stCondLst>
                      <p:childTnLst>
                        <p:par>
                          <p:cTn id="15" fill="hold">
                            <p:stCondLst>
                              <p:cond delay="0"/>
                            </p:stCondLst>
                            <p:childTnLst>
                              <p:par>
                                <p:cTn id="16" nodeType="withEffect" fill="hold" presetClass="entr" presetID="10">
                                  <p:stCondLst>
                                    <p:cond delay="0"/>
                                  </p:stCondLst>
                                  <p:childTnLst>
                                    <p:set>
                                      <p:cBhvr>
                                        <p:cTn id="17" dur="1" fill="hold">
                                          <p:stCondLst>
                                            <p:cond delay="0"/>
                                          </p:stCondLst>
                                        </p:cTn>
                                        <p:tgtEl>
                                          <p:spTgt spid="136"/>
                                        </p:tgtEl>
                                        <p:attrNameLst>
                                          <p:attrName>style.visibility</p:attrName>
                                        </p:attrNameLst>
                                      </p:cBhvr>
                                      <p:to>
                                        <p:strVal val="visible"/>
                                      </p:to>
                                    </p:set>
                                    <p:animEffect filter="fade" transition="in">
                                      <p:cBhvr additive="repl">
                                        <p:cTn id="18" dur="20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0">
                                  <p:stCondLst>
                                    <p:cond delay="0"/>
                                  </p:stCondLst>
                                  <p:childTnLst>
                                    <p:set>
                                      <p:cBhvr>
                                        <p:cTn id="22" dur="1" fill="hold">
                                          <p:stCondLst>
                                            <p:cond delay="0"/>
                                          </p:stCondLst>
                                        </p:cTn>
                                        <p:tgtEl>
                                          <p:spTgt spid="137">
                                            <p:txEl>
                                              <p:pRg st="0" end="0"/>
                                            </p:txEl>
                                          </p:spTgt>
                                        </p:tgtEl>
                                        <p:attrNameLst>
                                          <p:attrName>style.visibility</p:attrName>
                                        </p:attrNameLst>
                                      </p:cBhvr>
                                      <p:to>
                                        <p:strVal val="visible"/>
                                      </p:to>
                                    </p:set>
                                    <p:animEffect filter="fade" transition="in">
                                      <p:cBhvr additive="repl">
                                        <p:cTn id="23" dur="2000"/>
                                        <p:tgtEl>
                                          <p:spTgt spid="1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10">
                                  <p:stCondLst>
                                    <p:cond delay="0"/>
                                  </p:stCondLst>
                                  <p:childTnLst>
                                    <p:set>
                                      <p:cBhvr>
                                        <p:cTn id="27" dur="1" fill="hold">
                                          <p:stCondLst>
                                            <p:cond delay="0"/>
                                          </p:stCondLst>
                                        </p:cTn>
                                        <p:tgtEl>
                                          <p:spTgt spid="137">
                                            <p:txEl>
                                              <p:pRg st="1" end="1"/>
                                            </p:txEl>
                                          </p:spTgt>
                                        </p:tgtEl>
                                        <p:attrNameLst>
                                          <p:attrName>style.visibility</p:attrName>
                                        </p:attrNameLst>
                                      </p:cBhvr>
                                      <p:to>
                                        <p:strVal val="visible"/>
                                      </p:to>
                                    </p:set>
                                    <p:animEffect filter="fade" transition="in">
                                      <p:cBhvr additive="repl">
                                        <p:cTn id="28" dur="2000"/>
                                        <p:tgtEl>
                                          <p:spTgt spid="13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0">
                                  <p:stCondLst>
                                    <p:cond delay="0"/>
                                  </p:stCondLst>
                                  <p:childTnLst>
                                    <p:set>
                                      <p:cBhvr>
                                        <p:cTn id="32" dur="1" fill="hold">
                                          <p:stCondLst>
                                            <p:cond delay="0"/>
                                          </p:stCondLst>
                                        </p:cTn>
                                        <p:tgtEl>
                                          <p:spTgt spid="137">
                                            <p:txEl>
                                              <p:pRg st="3" end="3"/>
                                            </p:txEl>
                                          </p:spTgt>
                                        </p:tgtEl>
                                        <p:attrNameLst>
                                          <p:attrName>style.visibility</p:attrName>
                                        </p:attrNameLst>
                                      </p:cBhvr>
                                      <p:to>
                                        <p:strVal val="visible"/>
                                      </p:to>
                                    </p:set>
                                    <p:animEffect filter="fade" transition="in">
                                      <p:cBhvr additive="repl">
                                        <p:cTn id="33" dur="2000"/>
                                        <p:tgtEl>
                                          <p:spTgt spid="13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fill="hold" presetClass="entr" presetID="10">
                                  <p:stCondLst>
                                    <p:cond delay="0"/>
                                  </p:stCondLst>
                                  <p:childTnLst>
                                    <p:set>
                                      <p:cBhvr>
                                        <p:cTn id="37" dur="1" fill="hold">
                                          <p:stCondLst>
                                            <p:cond delay="0"/>
                                          </p:stCondLst>
                                        </p:cTn>
                                        <p:tgtEl>
                                          <p:spTgt spid="137">
                                            <p:txEl>
                                              <p:pRg st="4" end="4"/>
                                            </p:txEl>
                                          </p:spTgt>
                                        </p:tgtEl>
                                        <p:attrNameLst>
                                          <p:attrName>style.visibility</p:attrName>
                                        </p:attrNameLst>
                                      </p:cBhvr>
                                      <p:to>
                                        <p:strVal val="visible"/>
                                      </p:to>
                                    </p:set>
                                    <p:animEffect filter="fade" transition="in">
                                      <p:cBhvr additive="repl">
                                        <p:cTn id="38" dur="2000"/>
                                        <p:tgtEl>
                                          <p:spTgt spid="13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0">
                                  <p:stCondLst>
                                    <p:cond delay="0"/>
                                  </p:stCondLst>
                                  <p:childTnLst>
                                    <p:set>
                                      <p:cBhvr>
                                        <p:cTn id="42" dur="1" fill="hold">
                                          <p:stCondLst>
                                            <p:cond delay="0"/>
                                          </p:stCondLst>
                                        </p:cTn>
                                        <p:tgtEl>
                                          <p:spTgt spid="137">
                                            <p:txEl>
                                              <p:pRg st="5" end="5"/>
                                            </p:txEl>
                                          </p:spTgt>
                                        </p:tgtEl>
                                        <p:attrNameLst>
                                          <p:attrName>style.visibility</p:attrName>
                                        </p:attrNameLst>
                                      </p:cBhvr>
                                      <p:to>
                                        <p:strVal val="visible"/>
                                      </p:to>
                                    </p:set>
                                    <p:animEffect filter="fade" transition="in">
                                      <p:cBhvr additive="repl">
                                        <p:cTn id="43" dur="2000"/>
                                        <p:tgtEl>
                                          <p:spTgt spid="13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fill="hold" presetClass="entr" presetID="10">
                                  <p:stCondLst>
                                    <p:cond delay="0"/>
                                  </p:stCondLst>
                                  <p:childTnLst>
                                    <p:set>
                                      <p:cBhvr>
                                        <p:cTn id="47" dur="1" fill="hold">
                                          <p:stCondLst>
                                            <p:cond delay="0"/>
                                          </p:stCondLst>
                                        </p:cTn>
                                        <p:tgtEl>
                                          <p:spTgt spid="137">
                                            <p:txEl>
                                              <p:pRg st="6" end="6"/>
                                            </p:txEl>
                                          </p:spTgt>
                                        </p:tgtEl>
                                        <p:attrNameLst>
                                          <p:attrName>style.visibility</p:attrName>
                                        </p:attrNameLst>
                                      </p:cBhvr>
                                      <p:to>
                                        <p:strVal val="visible"/>
                                      </p:to>
                                    </p:set>
                                    <p:animEffect filter="fade" transition="in">
                                      <p:cBhvr additive="repl">
                                        <p:cTn id="48" dur="2000"/>
                                        <p:tgtEl>
                                          <p:spTgt spid="13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Picture 4" descr=""/>
          <p:cNvPicPr/>
          <p:nvPr/>
        </p:nvPicPr>
        <p:blipFill>
          <a:blip r:embed="rId1"/>
          <a:stretch/>
        </p:blipFill>
        <p:spPr>
          <a:xfrm>
            <a:off x="2132280" y="1026720"/>
            <a:ext cx="4561560" cy="1919160"/>
          </a:xfrm>
          <a:prstGeom prst="rect">
            <a:avLst/>
          </a:prstGeom>
          <a:ln w="0">
            <a:noFill/>
          </a:ln>
        </p:spPr>
      </p:pic>
      <p:pic>
        <p:nvPicPr>
          <p:cNvPr id="194" name="Picture 5" descr=""/>
          <p:cNvPicPr/>
          <p:nvPr/>
        </p:nvPicPr>
        <p:blipFill>
          <a:blip r:embed="rId2"/>
          <a:stretch/>
        </p:blipFill>
        <p:spPr>
          <a:xfrm>
            <a:off x="2722320" y="3093120"/>
            <a:ext cx="3381120" cy="2180160"/>
          </a:xfrm>
          <a:prstGeom prst="rect">
            <a:avLst/>
          </a:prstGeom>
          <a:ln w="0">
            <a:noFill/>
          </a:ln>
        </p:spPr>
      </p:pic>
      <p:sp>
        <p:nvSpPr>
          <p:cNvPr id="2" name="PlaceHolder 1"/>
          <p:cNvSpPr>
            <a:spLocks noGrp="1"/>
          </p:cNvSpPr>
          <p:nvPr>
            <p:ph type="ftr" idx="8"/>
          </p:nvPr>
        </p:nvSpPr>
        <p:spPr/>
        <p:txBody>
          <a:bodyPr/>
          <a:p>
            <a:r>
              <a:t>Emily Vincent, MS CCC-SLP</a:t>
            </a: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nSpc>
                <a:spcPct val="80000"/>
              </a:lnSpc>
              <a:buNone/>
            </a:pPr>
            <a:r>
              <a:rPr b="0" lang="en-US" sz="4400" spc="97" strike="noStrike" cap="all">
                <a:solidFill>
                  <a:srgbClr val="ffffff"/>
                </a:solidFill>
                <a:latin typeface="Tw Cen MT Condensed"/>
              </a:rPr>
              <a:t>How are the services provided?</a:t>
            </a:r>
            <a:endParaRPr b="0" lang="en-US" sz="4400" spc="-1" strike="noStrike">
              <a:solidFill>
                <a:srgbClr val="ffffff"/>
              </a:solidFill>
              <a:latin typeface="Tw Cen MT"/>
            </a:endParaRPr>
          </a:p>
        </p:txBody>
      </p:sp>
      <p:sp>
        <p:nvSpPr>
          <p:cNvPr id="196"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marL="91440" indent="0">
              <a:lnSpc>
                <a:spcPct val="90000"/>
              </a:lnSpc>
              <a:spcBef>
                <a:spcPts val="1199"/>
              </a:spcBef>
              <a:spcAft>
                <a:spcPts val="201"/>
              </a:spcAft>
              <a:buNone/>
              <a:tabLst>
                <a:tab algn="l" pos="0"/>
              </a:tabLst>
            </a:pPr>
            <a:r>
              <a:rPr b="0" lang="en-US" sz="2000" spc="-1" strike="noStrike" u="sng">
                <a:solidFill>
                  <a:srgbClr val="ffffff"/>
                </a:solidFill>
                <a:uFillTx/>
                <a:latin typeface="Tw Cen MT"/>
              </a:rPr>
              <a:t>Part C—IFSP</a:t>
            </a:r>
            <a:endParaRPr b="0" lang="en-US" sz="2000" spc="-1" strike="noStrike">
              <a:solidFill>
                <a:srgbClr val="ffffff"/>
              </a:solidFill>
              <a:latin typeface="Tw Cen MT"/>
            </a:endParaRPr>
          </a:p>
          <a:p>
            <a:pPr marL="91440" indent="0">
              <a:lnSpc>
                <a:spcPct val="90000"/>
              </a:lnSpc>
              <a:spcBef>
                <a:spcPts val="1199"/>
              </a:spcBef>
              <a:spcAft>
                <a:spcPts val="201"/>
              </a:spcAft>
              <a:buNone/>
              <a:tabLst>
                <a:tab algn="l" pos="0"/>
              </a:tabLst>
            </a:pPr>
            <a:r>
              <a:rPr b="0" lang="en-US" sz="2000" spc="-1" strike="noStrike">
                <a:solidFill>
                  <a:srgbClr val="ffffff"/>
                </a:solidFill>
                <a:latin typeface="Tw Cen MT"/>
              </a:rPr>
              <a:t>Generally home-based, also to participate in early-childhood education center such as Early Head Start. </a:t>
            </a:r>
            <a:endParaRPr b="0" lang="en-US" sz="2000" spc="-1" strike="noStrike">
              <a:solidFill>
                <a:srgbClr val="ffffff"/>
              </a:solidFill>
              <a:latin typeface="Tw Cen MT"/>
            </a:endParaRPr>
          </a:p>
          <a:p>
            <a:pPr marL="91440" indent="0">
              <a:lnSpc>
                <a:spcPct val="90000"/>
              </a:lnSpc>
              <a:spcBef>
                <a:spcPts val="1199"/>
              </a:spcBef>
              <a:spcAft>
                <a:spcPts val="201"/>
              </a:spcAft>
              <a:buNone/>
              <a:tabLst>
                <a:tab algn="l" pos="0"/>
              </a:tabLst>
            </a:pPr>
            <a:r>
              <a:rPr b="0" lang="en-US" sz="2000" spc="-1" strike="noStrike" u="sng">
                <a:solidFill>
                  <a:srgbClr val="ffffff"/>
                </a:solidFill>
                <a:uFillTx/>
                <a:latin typeface="Tw Cen MT"/>
              </a:rPr>
              <a:t>Part B—IEP</a:t>
            </a:r>
            <a:endParaRPr b="0" lang="en-US" sz="2000" spc="-1" strike="noStrike">
              <a:solidFill>
                <a:srgbClr val="ffffff"/>
              </a:solidFill>
              <a:latin typeface="Tw Cen MT"/>
            </a:endParaRPr>
          </a:p>
          <a:p>
            <a:pPr marL="91440" indent="0">
              <a:lnSpc>
                <a:spcPct val="90000"/>
              </a:lnSpc>
              <a:spcBef>
                <a:spcPts val="1199"/>
              </a:spcBef>
              <a:spcAft>
                <a:spcPts val="201"/>
              </a:spcAft>
              <a:buNone/>
              <a:tabLst>
                <a:tab algn="l" pos="0"/>
              </a:tabLst>
            </a:pPr>
            <a:r>
              <a:rPr b="0" lang="en-US" sz="2000" spc="-1" strike="noStrike">
                <a:solidFill>
                  <a:srgbClr val="ffffff"/>
                </a:solidFill>
                <a:latin typeface="Tw Cen MT"/>
              </a:rPr>
              <a:t>Generally pull-out or classroom-based in local public elementary school in addition to Head Start. </a:t>
            </a:r>
            <a:endParaRPr b="0" lang="en-US" sz="2000" spc="-1" strike="noStrike">
              <a:solidFill>
                <a:srgbClr val="ffffff"/>
              </a:solidFill>
              <a:latin typeface="Tw Cen MT"/>
            </a:endParaRPr>
          </a:p>
          <a:p>
            <a:pPr indent="0">
              <a:lnSpc>
                <a:spcPct val="90000"/>
              </a:lnSpc>
              <a:spcBef>
                <a:spcPts val="1199"/>
              </a:spcBef>
              <a:spcAft>
                <a:spcPts val="201"/>
              </a:spcAft>
              <a:buNone/>
              <a:tabLst>
                <a:tab algn="l" pos="0"/>
              </a:tabLst>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gn="ctr">
              <a:lnSpc>
                <a:spcPct val="80000"/>
              </a:lnSpc>
              <a:buNone/>
            </a:pPr>
            <a:r>
              <a:rPr b="0" lang="en-US" sz="4400" spc="97" strike="noStrike" cap="all">
                <a:solidFill>
                  <a:srgbClr val="ffffff"/>
                </a:solidFill>
                <a:latin typeface="Tw Cen MT Condensed"/>
              </a:rPr>
              <a:t>QUESTIONS? COMMENTS </a:t>
            </a:r>
            <a:r>
              <a:rPr b="0" lang="en-US" sz="4400" spc="97" strike="noStrike" cap="all">
                <a:solidFill>
                  <a:srgbClr val="ffffff"/>
                </a:solidFill>
                <a:latin typeface="Wingdings"/>
              </a:rPr>
              <a:t></a:t>
            </a:r>
            <a:r>
              <a:rPr b="0" lang="en-US" sz="4400" spc="97" strike="noStrike" cap="all">
                <a:solidFill>
                  <a:srgbClr val="ffffff"/>
                </a:solidFill>
                <a:latin typeface="Tw Cen MT Condensed"/>
              </a:rPr>
              <a:t> </a:t>
            </a:r>
            <a:br>
              <a:rPr sz="4400"/>
            </a:br>
            <a:r>
              <a:rPr b="0" lang="en-US" sz="4400" spc="97" strike="noStrike" cap="all">
                <a:solidFill>
                  <a:srgbClr val="ffffff"/>
                </a:solidFill>
                <a:latin typeface="Tw Cen MT Condensed"/>
              </a:rPr>
              <a:t>THANK YOU!!</a:t>
            </a:r>
            <a:endParaRPr b="0" lang="en-US" sz="4400" spc="-1" strike="noStrike">
              <a:solidFill>
                <a:srgbClr val="ffffff"/>
              </a:solidFill>
              <a:latin typeface="Tw Cen MT"/>
            </a:endParaRPr>
          </a:p>
        </p:txBody>
      </p:sp>
      <p:sp>
        <p:nvSpPr>
          <p:cNvPr id="198" name="PlaceHolder 2"/>
          <p:cNvSpPr>
            <a:spLocks noGrp="1"/>
          </p:cNvSpPr>
          <p:nvPr>
            <p:ph/>
          </p:nvPr>
        </p:nvSpPr>
        <p:spPr>
          <a:xfrm>
            <a:off x="768240" y="2084760"/>
            <a:ext cx="7289640" cy="4224240"/>
          </a:xfrm>
          <a:prstGeom prst="rect">
            <a:avLst/>
          </a:prstGeom>
          <a:noFill/>
          <a:ln w="0">
            <a:noFill/>
          </a:ln>
        </p:spPr>
        <p:txBody>
          <a:bodyPr numCol="2" spcCol="0" lIns="45720" rIns="45720" anchor="t">
            <a:noAutofit/>
          </a:bodyPr>
          <a:p>
            <a:pPr marL="91440" indent="-91440">
              <a:lnSpc>
                <a:spcPct val="90000"/>
              </a:lnSpc>
              <a:spcBef>
                <a:spcPts val="1199"/>
              </a:spcBef>
              <a:spcAft>
                <a:spcPts val="201"/>
              </a:spcAft>
              <a:buClr>
                <a:srgbClr val="9cbebd"/>
              </a:buClr>
              <a:buFont typeface="Tw Cen MT"/>
              <a:buChar char=" "/>
            </a:pPr>
            <a:r>
              <a:rPr b="0" lang="en-US" sz="2000" spc="-1" strike="noStrike">
                <a:solidFill>
                  <a:srgbClr val="ffffff"/>
                </a:solidFill>
                <a:latin typeface="Tw Cen MT"/>
              </a:rPr>
              <a:t>Follow on Instagram:</a:t>
            </a:r>
            <a:endParaRPr b="0" lang="en-US" sz="20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@bilingualslpllc</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@bilingualplaydate</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@unlearnwithme.theslp</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@theholaclinic</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@laleo.bilingual.therapy</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@phuonglienpalafox</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@thecld_slp</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@jrc_theslp</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@code.switch.slp</a:t>
            </a:r>
            <a:endParaRPr b="0" lang="en-US" sz="1200" spc="-1" strike="noStrike">
              <a:solidFill>
                <a:srgbClr val="ffffff"/>
              </a:solidFill>
              <a:latin typeface="Tw Cen MT"/>
            </a:endParaRPr>
          </a:p>
          <a:p>
            <a:pPr marL="91440" indent="-91440">
              <a:lnSpc>
                <a:spcPct val="90000"/>
              </a:lnSpc>
              <a:spcBef>
                <a:spcPts val="1199"/>
              </a:spcBef>
              <a:spcAft>
                <a:spcPts val="201"/>
              </a:spcAft>
              <a:buClr>
                <a:srgbClr val="9cbebd"/>
              </a:buClr>
              <a:buFont typeface="Tw Cen MT"/>
              <a:buChar char=" "/>
            </a:pPr>
            <a:r>
              <a:rPr b="0" lang="en-US" sz="1200" spc="-1" strike="noStrike">
                <a:solidFill>
                  <a:srgbClr val="ffffff"/>
                </a:solidFill>
                <a:latin typeface="Tw Cen MT"/>
              </a:rPr>
              <a:t>@aaefortheslp</a:t>
            </a:r>
            <a:endParaRPr b="0" lang="en-US" sz="1200" spc="-1" strike="noStrike">
              <a:solidFill>
                <a:srgbClr val="ffffff"/>
              </a:solidFill>
              <a:latin typeface="Tw Cen MT"/>
            </a:endParaRPr>
          </a:p>
          <a:p>
            <a:pPr indent="0">
              <a:lnSpc>
                <a:spcPct val="90000"/>
              </a:lnSpc>
              <a:spcBef>
                <a:spcPts val="1199"/>
              </a:spcBef>
              <a:spcAft>
                <a:spcPts val="201"/>
              </a:spcAft>
              <a:buNone/>
            </a:pPr>
            <a:endParaRPr b="0" lang="en-US" sz="1200" spc="-1" strike="noStrike">
              <a:solidFill>
                <a:srgbClr val="ffffff"/>
              </a:solidFill>
              <a:latin typeface="Tw Cen MT"/>
            </a:endParaRPr>
          </a:p>
          <a:p>
            <a:pPr indent="0">
              <a:lnSpc>
                <a:spcPct val="90000"/>
              </a:lnSpc>
              <a:spcBef>
                <a:spcPts val="1199"/>
              </a:spcBef>
              <a:spcAft>
                <a:spcPts val="201"/>
              </a:spcAft>
              <a:buNone/>
            </a:pPr>
            <a:endParaRPr b="0" lang="en-US" sz="1600" spc="-1" strike="noStrike">
              <a:solidFill>
                <a:srgbClr val="ffffff"/>
              </a:solidFill>
              <a:latin typeface="Tw Cen MT"/>
            </a:endParaRPr>
          </a:p>
          <a:p>
            <a:pPr indent="0">
              <a:lnSpc>
                <a:spcPct val="90000"/>
              </a:lnSpc>
              <a:spcBef>
                <a:spcPts val="1199"/>
              </a:spcBef>
              <a:spcAft>
                <a:spcPts val="201"/>
              </a:spcAft>
              <a:buNone/>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768240" y="585360"/>
            <a:ext cx="7289640" cy="1499400"/>
          </a:xfrm>
          <a:prstGeom prst="rect">
            <a:avLst/>
          </a:prstGeom>
          <a:noFill/>
          <a:ln w="0">
            <a:noFill/>
          </a:ln>
        </p:spPr>
        <p:txBody>
          <a:bodyPr anchor="ctr">
            <a:noAutofit/>
          </a:bodyPr>
          <a:p>
            <a:pPr indent="0" algn="ctr">
              <a:lnSpc>
                <a:spcPct val="80000"/>
              </a:lnSpc>
              <a:buNone/>
            </a:pPr>
            <a:r>
              <a:rPr b="0" lang="en-US" sz="4400" spc="97" strike="noStrike" cap="all">
                <a:solidFill>
                  <a:srgbClr val="ffffff"/>
                </a:solidFill>
                <a:latin typeface="Tw Cen MT Condensed"/>
              </a:rPr>
              <a:t>Other info sources &amp; citations </a:t>
            </a:r>
            <a:endParaRPr b="0" lang="en-US" sz="4400" spc="-1" strike="noStrike">
              <a:solidFill>
                <a:srgbClr val="ffffff"/>
              </a:solidFill>
              <a:latin typeface="Tw Cen MT"/>
            </a:endParaRPr>
          </a:p>
        </p:txBody>
      </p:sp>
      <p:sp>
        <p:nvSpPr>
          <p:cNvPr id="200" name="PlaceHolder 2"/>
          <p:cNvSpPr>
            <a:spLocks noGrp="1"/>
          </p:cNvSpPr>
          <p:nvPr>
            <p:ph/>
          </p:nvPr>
        </p:nvSpPr>
        <p:spPr>
          <a:xfrm>
            <a:off x="768240" y="2286000"/>
            <a:ext cx="7289640" cy="4023000"/>
          </a:xfrm>
          <a:prstGeom prst="rect">
            <a:avLst/>
          </a:prstGeom>
          <a:noFill/>
          <a:ln w="0">
            <a:noFill/>
          </a:ln>
        </p:spPr>
        <p:txBody>
          <a:bodyPr lIns="45720" rIns="45720" anchor="t">
            <a:noAutofit/>
          </a:bodyPr>
          <a:p>
            <a:pPr indent="0">
              <a:lnSpc>
                <a:spcPct val="90000"/>
              </a:lnSpc>
              <a:spcBef>
                <a:spcPts val="1199"/>
              </a:spcBef>
              <a:spcAft>
                <a:spcPts val="201"/>
              </a:spcAft>
              <a:buNone/>
              <a:tabLst>
                <a:tab algn="l" pos="0"/>
              </a:tabLst>
            </a:pPr>
            <a:r>
              <a:rPr b="0" lang="en-US" sz="2000" spc="-1" strike="noStrike" u="sng">
                <a:solidFill>
                  <a:srgbClr val="d25814"/>
                </a:solidFill>
                <a:uFillTx/>
                <a:latin typeface="Tw Cen MT"/>
                <a:hlinkClick r:id="rId1"/>
              </a:rPr>
              <a:t>https://www.theinformedslp.com/review/no-sl-ps-were-in-the-room-where-it-happened?fbclid=PAAaYVd2FoEUWvffRLQGjm5ffhQUm6hd7YwbqT4in21i0hXGMQn2fahiqjVLc_aem_th_AZR86RvJMg5MQJqQlQGlT1K86qtCF7tk9d3u8KWt5IWv16Xnl8W1DSevWVhD2xmCb1o</a:t>
            </a:r>
            <a:endParaRPr b="0" lang="en-US" sz="2000" spc="-1" strike="noStrike">
              <a:solidFill>
                <a:srgbClr val="ffffff"/>
              </a:solidFill>
              <a:latin typeface="Tw Cen MT"/>
            </a:endParaRPr>
          </a:p>
          <a:p>
            <a:pPr indent="0">
              <a:lnSpc>
                <a:spcPct val="90000"/>
              </a:lnSpc>
              <a:spcBef>
                <a:spcPts val="1199"/>
              </a:spcBef>
              <a:spcAft>
                <a:spcPts val="201"/>
              </a:spcAft>
              <a:buNone/>
              <a:tabLst>
                <a:tab algn="l" pos="0"/>
              </a:tabLst>
            </a:pPr>
            <a:r>
              <a:rPr b="0" lang="en-US" sz="2000" spc="-1" strike="noStrike" u="sng">
                <a:solidFill>
                  <a:srgbClr val="d25814"/>
                </a:solidFill>
                <a:uFillTx/>
                <a:latin typeface="Tw Cen MT"/>
                <a:hlinkClick r:id="rId2"/>
              </a:rPr>
              <a:t>https://identifythesigns.org/communicating-with-baby-toolkit/?utm_source=asha&amp;utm_medium=email&amp;utm_campaign=prbacktoschool</a:t>
            </a:r>
            <a:endParaRPr b="0" lang="en-US" sz="2000" spc="-1" strike="noStrike">
              <a:solidFill>
                <a:srgbClr val="ffffff"/>
              </a:solidFill>
              <a:latin typeface="Tw Cen MT"/>
            </a:endParaRPr>
          </a:p>
          <a:p>
            <a:pPr indent="0">
              <a:lnSpc>
                <a:spcPct val="90000"/>
              </a:lnSpc>
              <a:spcBef>
                <a:spcPts val="1199"/>
              </a:spcBef>
              <a:spcAft>
                <a:spcPts val="201"/>
              </a:spcAft>
              <a:buNone/>
              <a:tabLst>
                <a:tab algn="l" pos="0"/>
              </a:tabLst>
            </a:pPr>
            <a:endParaRPr b="0" lang="en-US" sz="2000" spc="-1" strike="noStrike">
              <a:solidFill>
                <a:srgbClr val="ffffff"/>
              </a:solidFill>
              <a:latin typeface="Tw Cen MT"/>
            </a:endParaRPr>
          </a:p>
        </p:txBody>
      </p:sp>
      <p:sp>
        <p:nvSpPr>
          <p:cNvPr id="4" name="PlaceHolder 3"/>
          <p:cNvSpPr>
            <a:spLocks noGrp="1"/>
          </p:cNvSpPr>
          <p:nvPr>
            <p:ph type="ftr" idx="2"/>
          </p:nvPr>
        </p:nvSpPr>
        <p:spPr/>
        <p:txBody>
          <a:bodyPr/>
          <a:p>
            <a:r>
              <a:t>Emily Vincent, MS CCC-SLP</a:t>
            </a: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768240" y="585360"/>
            <a:ext cx="7289640" cy="1499400"/>
          </a:xfrm>
          <a:prstGeom prst="rect">
            <a:avLst/>
          </a:prstGeom>
          <a:noFill/>
          <a:ln w="0">
            <a:noFill/>
          </a:ln>
        </p:spPr>
        <p:txBody>
          <a:bodyPr anchor="ctr">
            <a:normAutofit/>
          </a:bodyPr>
          <a:p>
            <a:pPr indent="0">
              <a:lnSpc>
                <a:spcPct val="80000"/>
              </a:lnSpc>
              <a:buNone/>
            </a:pPr>
            <a:r>
              <a:rPr b="0" lang="en-US" sz="3100" spc="97" strike="noStrike" cap="all">
                <a:solidFill>
                  <a:srgbClr val="ffffff"/>
                </a:solidFill>
                <a:latin typeface="Tw Cen MT Condensed"/>
              </a:rPr>
              <a:t>How does your child hear and talk?* </a:t>
            </a:r>
            <a:br>
              <a:rPr sz="4400"/>
            </a:br>
            <a:r>
              <a:rPr b="0" lang="en-US" sz="4400" spc="97" strike="noStrike" cap="all">
                <a:solidFill>
                  <a:srgbClr val="ffffff"/>
                </a:solidFill>
                <a:latin typeface="Tw Cen MT Condensed"/>
              </a:rPr>
              <a:t>Birth-3 months </a:t>
            </a:r>
            <a:endParaRPr b="0" lang="en-US" sz="4400" spc="-1" strike="noStrike">
              <a:solidFill>
                <a:srgbClr val="ffffff"/>
              </a:solidFill>
              <a:latin typeface="Tw Cen MT"/>
            </a:endParaRPr>
          </a:p>
        </p:txBody>
      </p:sp>
      <p:graphicFrame>
        <p:nvGraphicFramePr>
          <p:cNvPr id="139" name="Content Placeholder 8"/>
          <p:cNvGraphicFramePr/>
          <p:nvPr/>
        </p:nvGraphicFramePr>
        <p:xfrm>
          <a:off x="380880" y="1828800"/>
          <a:ext cx="3657240" cy="26805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Startles to sounds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Quiets or smiles when you talk</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Seems to recognize your voice and quiets if crying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Increases or decreases sucking behavior in response to sound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graphicFrame>
        <p:nvGraphicFramePr>
          <p:cNvPr id="140" name="Content Placeholder 9"/>
          <p:cNvGraphicFramePr/>
          <p:nvPr/>
        </p:nvGraphicFramePr>
        <p:xfrm>
          <a:off x="4343400" y="1905120"/>
          <a:ext cx="3657240" cy="170100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Makes cooing sounds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Cries differently for different needs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Smiles at people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sp>
        <p:nvSpPr>
          <p:cNvPr id="141" name="TextBox 6"/>
          <p:cNvSpPr/>
          <p:nvPr/>
        </p:nvSpPr>
        <p:spPr>
          <a:xfrm>
            <a:off x="1787040" y="5410080"/>
            <a:ext cx="6682320" cy="394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en-US" sz="1000" spc="-1" strike="noStrike">
                <a:solidFill>
                  <a:srgbClr val="ffffff"/>
                </a:solidFill>
                <a:latin typeface="Tw Cen MT"/>
              </a:rPr>
              <a:t>*All information from asha.org</a:t>
            </a:r>
            <a:endParaRPr b="0" lang="en-US" sz="1000" spc="-1" strike="noStrike">
              <a:solidFill>
                <a:srgbClr val="ffffff"/>
              </a:solidFill>
              <a:latin typeface="Arial"/>
            </a:endParaRPr>
          </a:p>
          <a:p>
            <a:pPr>
              <a:lnSpc>
                <a:spcPct val="100000"/>
              </a:lnSpc>
            </a:pPr>
            <a:r>
              <a:rPr b="1" i="1" lang="en-US" sz="1000" spc="-1" strike="noStrike">
                <a:solidFill>
                  <a:srgbClr val="ffffff"/>
                </a:solidFill>
                <a:latin typeface="Tw Cen MT"/>
              </a:rPr>
              <a:t>https://identifythesigns.org/communicating-with-baby-toolkit/?utm_source=asha&amp;utm_medium=email&amp;utm_campaign=prbacktoschool</a:t>
            </a:r>
            <a:endParaRPr b="0" lang="en-US" sz="1000" spc="-1" strike="noStrike">
              <a:solidFill>
                <a:srgbClr val="ffffff"/>
              </a:solidFill>
              <a:latin typeface="Arial"/>
            </a:endParaRPr>
          </a:p>
        </p:txBody>
      </p:sp>
      <p:sp>
        <p:nvSpPr>
          <p:cNvPr id="3" name="PlaceHolder 2"/>
          <p:cNvSpPr>
            <a:spLocks noGrp="1"/>
          </p:cNvSpPr>
          <p:nvPr>
            <p:ph type="ftr" idx="5"/>
          </p:nvPr>
        </p:nvSpPr>
        <p:spPr/>
        <p:txBody>
          <a:bodyPr/>
          <a:p>
            <a:r>
              <a:t>Emily Vincent, MS CCC-SLP</a:t>
            </a: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0">
                                  <p:stCondLst>
                                    <p:cond delay="0"/>
                                  </p:stCondLst>
                                  <p:childTnLst>
                                    <p:set>
                                      <p:cBhvr>
                                        <p:cTn id="54" dur="1" fill="hold">
                                          <p:stCondLst>
                                            <p:cond delay="0"/>
                                          </p:stCondLst>
                                        </p:cTn>
                                        <p:tgtEl>
                                          <p:spTgt spid="139"/>
                                        </p:tgtEl>
                                        <p:attrNameLst>
                                          <p:attrName>style.visibility</p:attrName>
                                        </p:attrNameLst>
                                      </p:cBhvr>
                                      <p:to>
                                        <p:strVal val="visible"/>
                                      </p:to>
                                    </p:set>
                                    <p:animEffect filter="fade" transition="in">
                                      <p:cBhvr additive="repl">
                                        <p:cTn id="55" dur="2000"/>
                                        <p:tgtEl>
                                          <p:spTgt spid="139"/>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10">
                                  <p:stCondLst>
                                    <p:cond delay="0"/>
                                  </p:stCondLst>
                                  <p:childTnLst>
                                    <p:set>
                                      <p:cBhvr>
                                        <p:cTn id="59" dur="1" fill="hold">
                                          <p:stCondLst>
                                            <p:cond delay="0"/>
                                          </p:stCondLst>
                                        </p:cTn>
                                        <p:tgtEl>
                                          <p:spTgt spid="140"/>
                                        </p:tgtEl>
                                        <p:attrNameLst>
                                          <p:attrName>style.visibility</p:attrName>
                                        </p:attrNameLst>
                                      </p:cBhvr>
                                      <p:to>
                                        <p:strVal val="visible"/>
                                      </p:to>
                                    </p:set>
                                    <p:animEffect filter="fade" transition="in">
                                      <p:cBhvr additive="repl">
                                        <p:cTn id="60"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4-6 months </a:t>
            </a:r>
            <a:endParaRPr b="0" lang="en-US" sz="3800" spc="-1" strike="noStrike">
              <a:solidFill>
                <a:srgbClr val="ffffff"/>
              </a:solidFill>
              <a:latin typeface="Arial"/>
            </a:endParaRPr>
          </a:p>
        </p:txBody>
      </p:sp>
      <p:graphicFrame>
        <p:nvGraphicFramePr>
          <p:cNvPr id="143" name="Content Placeholder 8"/>
          <p:cNvGraphicFramePr/>
          <p:nvPr/>
        </p:nvGraphicFramePr>
        <p:xfrm>
          <a:off x="380880" y="1828800"/>
          <a:ext cx="3657240" cy="24627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Moves eyes in direction of sounds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Responds to changes in tone of your voice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Notices toys that make sounds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Pays attention to music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graphicFrame>
        <p:nvGraphicFramePr>
          <p:cNvPr id="144" name="Content Placeholder 9"/>
          <p:cNvGraphicFramePr/>
          <p:nvPr/>
        </p:nvGraphicFramePr>
        <p:xfrm>
          <a:off x="4343400" y="1905120"/>
          <a:ext cx="3657240" cy="250740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Coos and babbles when playing alone or with you</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Makes speech-like babbling sounds, like pa, ba, and mi</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Giggles and laughs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Makes sounds when happy or upset</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sp>
        <p:nvSpPr>
          <p:cNvPr id="145" name="PlaceHolder 1"/>
          <p:cNvSpPr>
            <a:spLocks noGrp="1"/>
          </p:cNvSpPr>
          <p:nvPr>
            <p:ph type="ftr" idx="14"/>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0">
                                  <p:stCondLst>
                                    <p:cond delay="0"/>
                                  </p:stCondLst>
                                  <p:childTnLst>
                                    <p:set>
                                      <p:cBhvr>
                                        <p:cTn id="66" dur="1" fill="hold">
                                          <p:stCondLst>
                                            <p:cond delay="0"/>
                                          </p:stCondLst>
                                        </p:cTn>
                                        <p:tgtEl>
                                          <p:spTgt spid="143"/>
                                        </p:tgtEl>
                                        <p:attrNameLst>
                                          <p:attrName>style.visibility</p:attrName>
                                        </p:attrNameLst>
                                      </p:cBhvr>
                                      <p:to>
                                        <p:strVal val="visible"/>
                                      </p:to>
                                    </p:set>
                                    <p:animEffect filter="fade" transition="in">
                                      <p:cBhvr additive="repl">
                                        <p:cTn id="67" dur="2000"/>
                                        <p:tgtEl>
                                          <p:spTgt spid="143"/>
                                        </p:tgtEl>
                                      </p:cBhvr>
                                    </p:animEffect>
                                  </p:childTnLst>
                                </p:cTn>
                              </p:par>
                            </p:childTnLst>
                          </p:cTn>
                        </p:par>
                      </p:childTnLst>
                    </p:cTn>
                  </p:par>
                  <p:par>
                    <p:cTn id="68" fill="hold">
                      <p:stCondLst>
                        <p:cond delay="indefinite"/>
                      </p:stCondLst>
                      <p:childTnLst>
                        <p:par>
                          <p:cTn id="69" fill="hold">
                            <p:stCondLst>
                              <p:cond delay="0"/>
                            </p:stCondLst>
                            <p:childTnLst>
                              <p:par>
                                <p:cTn id="70" nodeType="clickEffect" fill="hold" presetClass="entr" presetID="10">
                                  <p:stCondLst>
                                    <p:cond delay="0"/>
                                  </p:stCondLst>
                                  <p:childTnLst>
                                    <p:set>
                                      <p:cBhvr>
                                        <p:cTn id="71" dur="1" fill="hold">
                                          <p:stCondLst>
                                            <p:cond delay="0"/>
                                          </p:stCondLst>
                                        </p:cTn>
                                        <p:tgtEl>
                                          <p:spTgt spid="144"/>
                                        </p:tgtEl>
                                        <p:attrNameLst>
                                          <p:attrName>style.visibility</p:attrName>
                                        </p:attrNameLst>
                                      </p:cBhvr>
                                      <p:to>
                                        <p:strVal val="visible"/>
                                      </p:to>
                                    </p:set>
                                    <p:animEffect filter="fade" transition="in">
                                      <p:cBhvr additive="repl">
                                        <p:cTn id="72"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7 months-1 year  </a:t>
            </a:r>
            <a:endParaRPr b="0" lang="en-US" sz="3800" spc="-1" strike="noStrike">
              <a:solidFill>
                <a:srgbClr val="ffffff"/>
              </a:solidFill>
              <a:latin typeface="Arial"/>
            </a:endParaRPr>
          </a:p>
        </p:txBody>
      </p:sp>
      <p:graphicFrame>
        <p:nvGraphicFramePr>
          <p:cNvPr id="147" name="Content Placeholder 8"/>
          <p:cNvGraphicFramePr/>
          <p:nvPr/>
        </p:nvGraphicFramePr>
        <p:xfrm>
          <a:off x="380880" y="1828800"/>
          <a:ext cx="3657240" cy="44769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Plays games like peek-a-boo and pat-a-cake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Turns and looks in direction of sounds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Looks when you point</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Recognizes words for familiar objects and people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Turns to own name when you call</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Begins to respond to simple words and phrases, such as “No” and “Come here”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Listens to songs and stories for a short time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graphicFrame>
        <p:nvGraphicFramePr>
          <p:cNvPr id="148" name="Content Placeholder 9"/>
          <p:cNvGraphicFramePr/>
          <p:nvPr/>
        </p:nvGraphicFramePr>
        <p:xfrm>
          <a:off x="4343400" y="1905120"/>
          <a:ext cx="3657240" cy="334440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Babbles longer strings of sounds, such as mimi upup and babababa</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Points to objects and shows them to others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Uses gestures such as waving</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Has 1 or 2 words around first birthday, such as </a:t>
                      </a:r>
                      <a:r>
                        <a:rPr b="0" i="1" lang="en-US" sz="1800" spc="-1" strike="noStrike">
                          <a:solidFill>
                            <a:srgbClr val="2e2b21"/>
                          </a:solidFill>
                          <a:latin typeface="Tw Cen MT"/>
                        </a:rPr>
                        <a:t>hi</a:t>
                      </a:r>
                      <a:r>
                        <a:rPr b="0" lang="en-US" sz="1800" spc="-1" strike="noStrike">
                          <a:solidFill>
                            <a:srgbClr val="2e2b21"/>
                          </a:solidFill>
                          <a:latin typeface="Tw Cen MT"/>
                        </a:rPr>
                        <a:t>, </a:t>
                      </a:r>
                      <a:r>
                        <a:rPr b="0" i="1" lang="en-US" sz="1800" spc="-1" strike="noStrike">
                          <a:solidFill>
                            <a:srgbClr val="2e2b21"/>
                          </a:solidFill>
                          <a:latin typeface="Tw Cen MT"/>
                        </a:rPr>
                        <a:t>dog</a:t>
                      </a:r>
                      <a:r>
                        <a:rPr b="0" lang="en-US" sz="1800" spc="-1" strike="noStrike">
                          <a:solidFill>
                            <a:srgbClr val="2e2b21"/>
                          </a:solidFill>
                          <a:latin typeface="Tw Cen MT"/>
                        </a:rPr>
                        <a:t>, </a:t>
                      </a:r>
                      <a:r>
                        <a:rPr b="0" i="1" lang="en-US" sz="1800" spc="-1" strike="noStrike">
                          <a:solidFill>
                            <a:srgbClr val="2e2b21"/>
                          </a:solidFill>
                          <a:latin typeface="Tw Cen MT"/>
                        </a:rPr>
                        <a:t>dada</a:t>
                      </a:r>
                      <a:r>
                        <a:rPr b="0" lang="en-US" sz="1800" spc="-1" strike="noStrike">
                          <a:solidFill>
                            <a:srgbClr val="2e2b21"/>
                          </a:solidFill>
                          <a:latin typeface="Tw Cen MT"/>
                        </a:rPr>
                        <a:t>, </a:t>
                      </a:r>
                      <a:r>
                        <a:rPr b="0" i="1" lang="en-US" sz="1800" spc="-1" strike="noStrike">
                          <a:solidFill>
                            <a:srgbClr val="2e2b21"/>
                          </a:solidFill>
                          <a:latin typeface="Tw Cen MT"/>
                        </a:rPr>
                        <a:t>mama</a:t>
                      </a:r>
                      <a:r>
                        <a:rPr b="0" lang="en-US" sz="1800" spc="-1" strike="noStrike">
                          <a:solidFill>
                            <a:srgbClr val="2e2b21"/>
                          </a:solidFill>
                          <a:latin typeface="Tw Cen MT"/>
                        </a:rPr>
                        <a:t>, or </a:t>
                      </a:r>
                      <a:r>
                        <a:rPr b="0" i="1" lang="en-US" sz="1800" spc="-1" strike="noStrike">
                          <a:solidFill>
                            <a:srgbClr val="2e2b21"/>
                          </a:solidFill>
                          <a:latin typeface="Tw Cen MT"/>
                        </a:rPr>
                        <a:t>uh-oh</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Imitates different speech sounds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sp>
        <p:nvSpPr>
          <p:cNvPr id="149" name="PlaceHolder 1"/>
          <p:cNvSpPr>
            <a:spLocks noGrp="1"/>
          </p:cNvSpPr>
          <p:nvPr>
            <p:ph type="ftr" idx="15"/>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0">
                                  <p:stCondLst>
                                    <p:cond delay="0"/>
                                  </p:stCondLst>
                                  <p:childTnLst>
                                    <p:set>
                                      <p:cBhvr>
                                        <p:cTn id="78" dur="1" fill="hold">
                                          <p:stCondLst>
                                            <p:cond delay="0"/>
                                          </p:stCondLst>
                                        </p:cTn>
                                        <p:tgtEl>
                                          <p:spTgt spid="147"/>
                                        </p:tgtEl>
                                        <p:attrNameLst>
                                          <p:attrName>style.visibility</p:attrName>
                                        </p:attrNameLst>
                                      </p:cBhvr>
                                      <p:to>
                                        <p:strVal val="visible"/>
                                      </p:to>
                                    </p:set>
                                    <p:animEffect filter="fade" transition="in">
                                      <p:cBhvr additive="repl">
                                        <p:cTn id="79" dur="2000"/>
                                        <p:tgtEl>
                                          <p:spTgt spid="147"/>
                                        </p:tgtEl>
                                      </p:cBhvr>
                                    </p:animEffec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10">
                                  <p:stCondLst>
                                    <p:cond delay="0"/>
                                  </p:stCondLst>
                                  <p:childTnLst>
                                    <p:set>
                                      <p:cBhvr>
                                        <p:cTn id="83" dur="1" fill="hold">
                                          <p:stCondLst>
                                            <p:cond delay="0"/>
                                          </p:stCondLst>
                                        </p:cTn>
                                        <p:tgtEl>
                                          <p:spTgt spid="148"/>
                                        </p:tgtEl>
                                        <p:attrNameLst>
                                          <p:attrName>style.visibility</p:attrName>
                                        </p:attrNameLst>
                                      </p:cBhvr>
                                      <p:to>
                                        <p:strVal val="visible"/>
                                      </p:to>
                                    </p:set>
                                    <p:animEffect filter="fade" transition="in">
                                      <p:cBhvr additive="repl">
                                        <p:cTn id="84" dur="2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1-2 years  </a:t>
            </a:r>
            <a:endParaRPr b="0" lang="en-US" sz="3800" spc="-1" strike="noStrike">
              <a:solidFill>
                <a:srgbClr val="ffffff"/>
              </a:solidFill>
              <a:latin typeface="Arial"/>
            </a:endParaRPr>
          </a:p>
        </p:txBody>
      </p:sp>
      <p:graphicFrame>
        <p:nvGraphicFramePr>
          <p:cNvPr id="151" name="Content Placeholder 8"/>
          <p:cNvGraphicFramePr/>
          <p:nvPr/>
        </p:nvGraphicFramePr>
        <p:xfrm>
          <a:off x="380880" y="1828800"/>
          <a:ext cx="3657240" cy="39531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80880">
                <a:tc>
                  <a:txBody>
                    <a:bodyPr anchor="t">
                      <a:noAutofit/>
                    </a:bodyPr>
                    <a:p>
                      <a:pPr>
                        <a:lnSpc>
                          <a:spcPct val="100000"/>
                        </a:lnSpc>
                      </a:pPr>
                      <a:r>
                        <a:rPr b="0" lang="en-US" sz="1800" spc="-1" strike="noStrike">
                          <a:solidFill>
                            <a:srgbClr val="2e2b21"/>
                          </a:solidFill>
                          <a:latin typeface="Tw Cen MT"/>
                        </a:rPr>
                        <a:t>Points to a few body parts when asked</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Follows 1-part directions such as “Roll the ball” or “Kiss the baby”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Understands simple questions, like “Who’s that?” and “Where’s your shoe?”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Listens to stories, songs, and rhymes for a longer time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Points to the pictures in books when you name them</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graphicFrame>
        <p:nvGraphicFramePr>
          <p:cNvPr id="152" name="Content Placeholder 9"/>
          <p:cNvGraphicFramePr/>
          <p:nvPr/>
        </p:nvGraphicFramePr>
        <p:xfrm>
          <a:off x="4343400" y="1905120"/>
          <a:ext cx="3657240" cy="337500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Uses many new words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Uses p, b, m, h, and w in words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Starts to name pictures in books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Asks </a:t>
                      </a:r>
                      <a:r>
                        <a:rPr b="0" i="1" lang="en-US" sz="1800" spc="-1" strike="noStrike">
                          <a:solidFill>
                            <a:srgbClr val="2e2b21"/>
                          </a:solidFill>
                          <a:latin typeface="Tw Cen MT"/>
                        </a:rPr>
                        <a:t>what</a:t>
                      </a:r>
                      <a:r>
                        <a:rPr b="0" lang="en-US" sz="1800" spc="-1" strike="noStrike">
                          <a:solidFill>
                            <a:srgbClr val="2e2b21"/>
                          </a:solidFill>
                          <a:latin typeface="Tw Cen MT"/>
                        </a:rPr>
                        <a:t>, </a:t>
                      </a:r>
                      <a:r>
                        <a:rPr b="0" i="1" lang="en-US" sz="1800" spc="-1" strike="noStrike">
                          <a:solidFill>
                            <a:srgbClr val="2e2b21"/>
                          </a:solidFill>
                          <a:latin typeface="Tw Cen MT"/>
                        </a:rPr>
                        <a:t>who</a:t>
                      </a:r>
                      <a:r>
                        <a:rPr b="0" lang="en-US" sz="1800" spc="-1" strike="noStrike">
                          <a:solidFill>
                            <a:srgbClr val="2e2b21"/>
                          </a:solidFill>
                          <a:latin typeface="Tw Cen MT"/>
                        </a:rPr>
                        <a:t>, and </a:t>
                      </a:r>
                      <a:r>
                        <a:rPr b="0" i="1" lang="en-US" sz="1800" spc="-1" strike="noStrike">
                          <a:solidFill>
                            <a:srgbClr val="2e2b21"/>
                          </a:solidFill>
                          <a:latin typeface="Tw Cen MT"/>
                        </a:rPr>
                        <a:t>where</a:t>
                      </a:r>
                      <a:r>
                        <a:rPr b="0" lang="en-US" sz="1800" spc="-1" strike="noStrike">
                          <a:solidFill>
                            <a:srgbClr val="2e2b21"/>
                          </a:solidFill>
                          <a:latin typeface="Tw Cen MT"/>
                        </a:rPr>
                        <a:t> questions, such as “What’s that?” “Who’s that?” and ”Where’s kitty?”</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Puts 2 words together, such as “more apple,” “no bed,” and ”Mommy book”</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sp>
        <p:nvSpPr>
          <p:cNvPr id="153" name="PlaceHolder 1"/>
          <p:cNvSpPr>
            <a:spLocks noGrp="1"/>
          </p:cNvSpPr>
          <p:nvPr>
            <p:ph type="ftr" idx="16"/>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85" dur="indefinite" restart="never" nodeType="tmRoot">
          <p:childTnLst>
            <p:seq>
              <p:cTn id="86" dur="indefinite" nodeType="mainSeq">
                <p:childTnLst>
                  <p:par>
                    <p:cTn id="87" fill="hold">
                      <p:stCondLst>
                        <p:cond delay="indefinite"/>
                      </p:stCondLst>
                      <p:childTnLst>
                        <p:par>
                          <p:cTn id="88" fill="hold">
                            <p:stCondLst>
                              <p:cond delay="0"/>
                            </p:stCondLst>
                            <p:childTnLst>
                              <p:par>
                                <p:cTn id="89" nodeType="clickEffect" fill="hold" presetClass="entr" presetID="10">
                                  <p:stCondLst>
                                    <p:cond delay="0"/>
                                  </p:stCondLst>
                                  <p:childTnLst>
                                    <p:set>
                                      <p:cBhvr>
                                        <p:cTn id="90" dur="1" fill="hold">
                                          <p:stCondLst>
                                            <p:cond delay="0"/>
                                          </p:stCondLst>
                                        </p:cTn>
                                        <p:tgtEl>
                                          <p:spTgt spid="151"/>
                                        </p:tgtEl>
                                        <p:attrNameLst>
                                          <p:attrName>style.visibility</p:attrName>
                                        </p:attrNameLst>
                                      </p:cBhvr>
                                      <p:to>
                                        <p:strVal val="visible"/>
                                      </p:to>
                                    </p:set>
                                    <p:animEffect filter="fade" transition="in">
                                      <p:cBhvr additive="repl">
                                        <p:cTn id="91" dur="2000"/>
                                        <p:tgtEl>
                                          <p:spTgt spid="151"/>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10">
                                  <p:stCondLst>
                                    <p:cond delay="0"/>
                                  </p:stCondLst>
                                  <p:childTnLst>
                                    <p:set>
                                      <p:cBhvr>
                                        <p:cTn id="95" dur="1" fill="hold">
                                          <p:stCondLst>
                                            <p:cond delay="0"/>
                                          </p:stCondLst>
                                        </p:cTn>
                                        <p:tgtEl>
                                          <p:spTgt spid="152"/>
                                        </p:tgtEl>
                                        <p:attrNameLst>
                                          <p:attrName>style.visibility</p:attrName>
                                        </p:attrNameLst>
                                      </p:cBhvr>
                                      <p:to>
                                        <p:strVal val="visible"/>
                                      </p:to>
                                    </p:set>
                                    <p:animEffect filter="fade" transition="in">
                                      <p:cBhvr additive="repl">
                                        <p:cTn id="96"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2-3 years </a:t>
            </a:r>
            <a:endParaRPr b="0" lang="en-US" sz="3800" spc="-1" strike="noStrike">
              <a:solidFill>
                <a:srgbClr val="ffffff"/>
              </a:solidFill>
              <a:latin typeface="Arial"/>
            </a:endParaRPr>
          </a:p>
        </p:txBody>
      </p:sp>
      <p:graphicFrame>
        <p:nvGraphicFramePr>
          <p:cNvPr id="155" name="Content Placeholder 8"/>
          <p:cNvGraphicFramePr/>
          <p:nvPr/>
        </p:nvGraphicFramePr>
        <p:xfrm>
          <a:off x="380880" y="2005200"/>
          <a:ext cx="3657240" cy="2553480"/>
        </p:xfrm>
        <a:graphic>
          <a:graphicData uri="http://schemas.openxmlformats.org/drawingml/2006/table">
            <a:tbl>
              <a:tblPr/>
              <a:tblGrid>
                <a:gridCol w="3657600"/>
              </a:tblGrid>
              <a:tr h="71064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614160">
                <a:tc>
                  <a:txBody>
                    <a:bodyPr anchor="t">
                      <a:noAutofit/>
                    </a:bodyPr>
                    <a:p>
                      <a:pPr>
                        <a:lnSpc>
                          <a:spcPct val="100000"/>
                        </a:lnSpc>
                      </a:pPr>
                      <a:r>
                        <a:rPr b="0" lang="en-US" sz="1800" spc="-1" strike="noStrike">
                          <a:solidFill>
                            <a:srgbClr val="2e2b21"/>
                          </a:solidFill>
                          <a:latin typeface="Tw Cen MT"/>
                        </a:rPr>
                        <a:t>Understands opposite words, such as </a:t>
                      </a:r>
                      <a:r>
                        <a:rPr b="0" i="1" lang="en-US" sz="1800" spc="-1" strike="noStrike">
                          <a:solidFill>
                            <a:srgbClr val="2e2b21"/>
                          </a:solidFill>
                          <a:latin typeface="Tw Cen MT"/>
                        </a:rPr>
                        <a:t>go-stop</a:t>
                      </a:r>
                      <a:r>
                        <a:rPr b="0" lang="en-US" sz="1800" spc="-1" strike="noStrike">
                          <a:solidFill>
                            <a:srgbClr val="2e2b21"/>
                          </a:solidFill>
                          <a:latin typeface="Tw Cen MT"/>
                        </a:rPr>
                        <a:t>, </a:t>
                      </a:r>
                      <a:r>
                        <a:rPr b="0" i="1" lang="en-US" sz="1800" spc="-1" strike="noStrike">
                          <a:solidFill>
                            <a:srgbClr val="2e2b21"/>
                          </a:solidFill>
                          <a:latin typeface="Tw Cen MT"/>
                        </a:rPr>
                        <a:t>big-little</a:t>
                      </a:r>
                      <a:r>
                        <a:rPr b="0" lang="en-US" sz="1800" spc="-1" strike="noStrike">
                          <a:solidFill>
                            <a:srgbClr val="2e2b21"/>
                          </a:solidFill>
                          <a:latin typeface="Tw Cen MT"/>
                        </a:rPr>
                        <a:t>, and </a:t>
                      </a:r>
                      <a:r>
                        <a:rPr b="0" i="1" lang="en-US" sz="1800" spc="-1" strike="noStrike">
                          <a:solidFill>
                            <a:srgbClr val="2e2b21"/>
                          </a:solidFill>
                          <a:latin typeface="Tw Cen MT"/>
                        </a:rPr>
                        <a:t>up-down</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877680">
                <a:tc>
                  <a:txBody>
                    <a:bodyPr anchor="t">
                      <a:noAutofit/>
                    </a:bodyPr>
                    <a:p>
                      <a:pPr>
                        <a:lnSpc>
                          <a:spcPct val="100000"/>
                        </a:lnSpc>
                      </a:pPr>
                      <a:r>
                        <a:rPr b="0" lang="en-US" sz="1800" spc="-1" strike="noStrike">
                          <a:solidFill>
                            <a:srgbClr val="2e2b21"/>
                          </a:solidFill>
                          <a:latin typeface="Tw Cen MT"/>
                        </a:rPr>
                        <a:t>Follows two-part directions, such as “Get the spoon and put it on the table”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51000">
                <a:tc>
                  <a:txBody>
                    <a:bodyPr anchor="t">
                      <a:noAutofit/>
                    </a:bodyPr>
                    <a:p>
                      <a:pPr>
                        <a:lnSpc>
                          <a:spcPct val="100000"/>
                        </a:lnSpc>
                      </a:pPr>
                      <a:r>
                        <a:rPr b="0" lang="en-US" sz="1800" spc="-1" strike="noStrike">
                          <a:solidFill>
                            <a:srgbClr val="2e2b21"/>
                          </a:solidFill>
                          <a:latin typeface="Tw Cen MT"/>
                        </a:rPr>
                        <a:t>Understands new words quickly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graphicFrame>
        <p:nvGraphicFramePr>
          <p:cNvPr id="156" name="Content Placeholder 9"/>
          <p:cNvGraphicFramePr/>
          <p:nvPr/>
        </p:nvGraphicFramePr>
        <p:xfrm>
          <a:off x="4343400" y="1905120"/>
          <a:ext cx="3657240" cy="405540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Has a word for familiar people, places, things, and actions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Talks about things that are not in the room</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Talks during pretend play, such as saying </a:t>
                      </a:r>
                      <a:r>
                        <a:rPr b="0" i="1" lang="en-US" sz="1800" spc="-1" strike="noStrike">
                          <a:solidFill>
                            <a:srgbClr val="2e2b21"/>
                          </a:solidFill>
                          <a:latin typeface="Tw Cen MT"/>
                        </a:rPr>
                        <a:t>beep-beep</a:t>
                      </a:r>
                      <a:r>
                        <a:rPr b="0" lang="en-US" sz="1800" spc="-1" strike="noStrike">
                          <a:solidFill>
                            <a:srgbClr val="2e2b21"/>
                          </a:solidFill>
                          <a:latin typeface="Tw Cen MT"/>
                        </a:rPr>
                        <a:t> when moving cars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Uses </a:t>
                      </a:r>
                      <a:r>
                        <a:rPr b="0" i="1" lang="en-US" sz="1800" spc="-1" strike="noStrike">
                          <a:solidFill>
                            <a:srgbClr val="2e2b21"/>
                          </a:solidFill>
                          <a:latin typeface="Tw Cen MT"/>
                        </a:rPr>
                        <a:t>k, g, f, t, d, </a:t>
                      </a:r>
                      <a:r>
                        <a:rPr b="0" lang="en-US" sz="1800" spc="-1" strike="noStrike">
                          <a:solidFill>
                            <a:srgbClr val="2e2b21"/>
                          </a:solidFill>
                          <a:latin typeface="Tw Cen MT"/>
                        </a:rPr>
                        <a:t>and </a:t>
                      </a:r>
                      <a:r>
                        <a:rPr b="0" i="1" lang="en-US" sz="1800" spc="-1" strike="noStrike">
                          <a:solidFill>
                            <a:srgbClr val="2e2b21"/>
                          </a:solidFill>
                          <a:latin typeface="Tw Cen MT"/>
                        </a:rPr>
                        <a:t>n</a:t>
                      </a:r>
                      <a:r>
                        <a:rPr b="0" lang="en-US" sz="1800" spc="-1" strike="noStrike">
                          <a:solidFill>
                            <a:srgbClr val="2e2b21"/>
                          </a:solidFill>
                          <a:latin typeface="Tw Cen MT"/>
                        </a:rPr>
                        <a:t> in words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Uses words like </a:t>
                      </a:r>
                      <a:r>
                        <a:rPr b="0" i="1" lang="en-US" sz="1800" spc="-1" strike="noStrike">
                          <a:solidFill>
                            <a:srgbClr val="2e2b21"/>
                          </a:solidFill>
                          <a:latin typeface="Tw Cen MT"/>
                        </a:rPr>
                        <a:t>in</a:t>
                      </a:r>
                      <a:r>
                        <a:rPr b="0" lang="en-US" sz="1800" spc="-1" strike="noStrike">
                          <a:solidFill>
                            <a:srgbClr val="2e2b21"/>
                          </a:solidFill>
                          <a:latin typeface="Tw Cen MT"/>
                        </a:rPr>
                        <a:t>, </a:t>
                      </a:r>
                      <a:r>
                        <a:rPr b="0" i="1" lang="en-US" sz="1800" spc="-1" strike="noStrike">
                          <a:solidFill>
                            <a:srgbClr val="2e2b21"/>
                          </a:solidFill>
                          <a:latin typeface="Tw Cen MT"/>
                        </a:rPr>
                        <a:t>on</a:t>
                      </a:r>
                      <a:r>
                        <a:rPr b="0" lang="en-US" sz="1800" spc="-1" strike="noStrike">
                          <a:solidFill>
                            <a:srgbClr val="2e2b21"/>
                          </a:solidFill>
                          <a:latin typeface="Tw Cen MT"/>
                        </a:rPr>
                        <a:t>, and </a:t>
                      </a:r>
                      <a:r>
                        <a:rPr b="0" i="1" lang="en-US" sz="1800" spc="-1" strike="noStrike">
                          <a:solidFill>
                            <a:srgbClr val="2e2b21"/>
                          </a:solidFill>
                          <a:latin typeface="Tw Cen MT"/>
                        </a:rPr>
                        <a:t>under</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Asks </a:t>
                      </a:r>
                      <a:r>
                        <a:rPr b="0" i="1" lang="en-US" sz="1800" spc="-1" strike="noStrike">
                          <a:solidFill>
                            <a:srgbClr val="2e2b21"/>
                          </a:solidFill>
                          <a:latin typeface="Tw Cen MT"/>
                        </a:rPr>
                        <a:t>why?</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Puts 3 words together to talk about and ask for things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sp>
        <p:nvSpPr>
          <p:cNvPr id="157" name="PlaceHolder 1"/>
          <p:cNvSpPr>
            <a:spLocks noGrp="1"/>
          </p:cNvSpPr>
          <p:nvPr>
            <p:ph type="ftr" idx="17"/>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10">
                                  <p:stCondLst>
                                    <p:cond delay="0"/>
                                  </p:stCondLst>
                                  <p:childTnLst>
                                    <p:set>
                                      <p:cBhvr>
                                        <p:cTn id="102" dur="1" fill="hold">
                                          <p:stCondLst>
                                            <p:cond delay="0"/>
                                          </p:stCondLst>
                                        </p:cTn>
                                        <p:tgtEl>
                                          <p:spTgt spid="155"/>
                                        </p:tgtEl>
                                        <p:attrNameLst>
                                          <p:attrName>style.visibility</p:attrName>
                                        </p:attrNameLst>
                                      </p:cBhvr>
                                      <p:to>
                                        <p:strVal val="visible"/>
                                      </p:to>
                                    </p:set>
                                    <p:animEffect filter="fade" transition="in">
                                      <p:cBhvr additive="repl">
                                        <p:cTn id="103" dur="2000"/>
                                        <p:tgtEl>
                                          <p:spTgt spid="155"/>
                                        </p:tgtEl>
                                      </p:cBhvr>
                                    </p:animEffec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0">
                                  <p:stCondLst>
                                    <p:cond delay="0"/>
                                  </p:stCondLst>
                                  <p:childTnLst>
                                    <p:set>
                                      <p:cBhvr>
                                        <p:cTn id="107" dur="1" fill="hold">
                                          <p:stCondLst>
                                            <p:cond delay="0"/>
                                          </p:stCondLst>
                                        </p:cTn>
                                        <p:tgtEl>
                                          <p:spTgt spid="156"/>
                                        </p:tgtEl>
                                        <p:attrNameLst>
                                          <p:attrName>style.visibility</p:attrName>
                                        </p:attrNameLst>
                                      </p:cBhvr>
                                      <p:to>
                                        <p:strVal val="visible"/>
                                      </p:to>
                                    </p:set>
                                    <p:animEffect filter="fade" transition="in">
                                      <p:cBhvr additive="repl">
                                        <p:cTn id="108" dur="2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3-4 years </a:t>
            </a:r>
            <a:endParaRPr b="0" lang="en-US" sz="3800" spc="-1" strike="noStrike">
              <a:solidFill>
                <a:srgbClr val="ffffff"/>
              </a:solidFill>
              <a:latin typeface="Arial"/>
            </a:endParaRPr>
          </a:p>
        </p:txBody>
      </p:sp>
      <p:graphicFrame>
        <p:nvGraphicFramePr>
          <p:cNvPr id="159" name="Content Placeholder 8"/>
          <p:cNvGraphicFramePr/>
          <p:nvPr/>
        </p:nvGraphicFramePr>
        <p:xfrm>
          <a:off x="380880" y="1828800"/>
          <a:ext cx="3657240" cy="31161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Responds when you call from another room</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Understands words for some colors, such as </a:t>
                      </a:r>
                      <a:r>
                        <a:rPr b="0" i="1" lang="en-US" sz="1800" spc="-1" strike="noStrike">
                          <a:solidFill>
                            <a:srgbClr val="2e2b21"/>
                          </a:solidFill>
                          <a:latin typeface="Tw Cen MT"/>
                        </a:rPr>
                        <a:t>red</a:t>
                      </a:r>
                      <a:r>
                        <a:rPr b="0" lang="en-US" sz="1800" spc="-1" strike="noStrike">
                          <a:solidFill>
                            <a:srgbClr val="2e2b21"/>
                          </a:solidFill>
                          <a:latin typeface="Tw Cen MT"/>
                        </a:rPr>
                        <a:t>, </a:t>
                      </a:r>
                      <a:r>
                        <a:rPr b="0" i="1" lang="en-US" sz="1800" spc="-1" strike="noStrike">
                          <a:solidFill>
                            <a:srgbClr val="2e2b21"/>
                          </a:solidFill>
                          <a:latin typeface="Tw Cen MT"/>
                        </a:rPr>
                        <a:t>blue</a:t>
                      </a:r>
                      <a:r>
                        <a:rPr b="0" lang="en-US" sz="1800" spc="-1" strike="noStrike">
                          <a:solidFill>
                            <a:srgbClr val="2e2b21"/>
                          </a:solidFill>
                          <a:latin typeface="Tw Cen MT"/>
                        </a:rPr>
                        <a:t> and </a:t>
                      </a:r>
                      <a:r>
                        <a:rPr b="0" i="1" lang="en-US" sz="1800" spc="-1" strike="noStrike">
                          <a:solidFill>
                            <a:srgbClr val="2e2b21"/>
                          </a:solidFill>
                          <a:latin typeface="Tw Cen MT"/>
                        </a:rPr>
                        <a:t>green</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Understands words for some shapes, such as </a:t>
                      </a:r>
                      <a:r>
                        <a:rPr b="0" i="1" lang="en-US" sz="1800" spc="-1" strike="noStrike">
                          <a:solidFill>
                            <a:srgbClr val="2e2b21"/>
                          </a:solidFill>
                          <a:latin typeface="Tw Cen MT"/>
                        </a:rPr>
                        <a:t>circle</a:t>
                      </a:r>
                      <a:r>
                        <a:rPr b="0" lang="en-US" sz="1800" spc="-1" strike="noStrike">
                          <a:solidFill>
                            <a:srgbClr val="2e2b21"/>
                          </a:solidFill>
                          <a:latin typeface="Tw Cen MT"/>
                        </a:rPr>
                        <a:t> and </a:t>
                      </a:r>
                      <a:r>
                        <a:rPr b="0" i="1" lang="en-US" sz="1800" spc="-1" strike="noStrike">
                          <a:solidFill>
                            <a:srgbClr val="2e2b21"/>
                          </a:solidFill>
                          <a:latin typeface="Tw Cen MT"/>
                        </a:rPr>
                        <a:t>square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Understands for for family, such as brother, grandmother, and aunt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graphicFrame>
        <p:nvGraphicFramePr>
          <p:cNvPr id="160" name="Content Placeholder 9"/>
          <p:cNvGraphicFramePr/>
          <p:nvPr/>
        </p:nvGraphicFramePr>
        <p:xfrm>
          <a:off x="4330800" y="1037160"/>
          <a:ext cx="3657240" cy="4957200"/>
        </p:xfrm>
        <a:graphic>
          <a:graphicData uri="http://schemas.openxmlformats.org/drawingml/2006/table">
            <a:tbl>
              <a:tblPr/>
              <a:tblGrid>
                <a:gridCol w="3657600"/>
              </a:tblGrid>
              <a:tr h="56628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566280">
                <a:tc>
                  <a:txBody>
                    <a:bodyPr anchor="t">
                      <a:noAutofit/>
                    </a:bodyPr>
                    <a:p>
                      <a:pPr>
                        <a:lnSpc>
                          <a:spcPct val="100000"/>
                        </a:lnSpc>
                      </a:pPr>
                      <a:r>
                        <a:rPr b="0" lang="en-US" sz="1800" spc="-1" strike="noStrike">
                          <a:solidFill>
                            <a:srgbClr val="2e2b21"/>
                          </a:solidFill>
                          <a:latin typeface="Tw Cen MT"/>
                        </a:rPr>
                        <a:t>Answers simple </a:t>
                      </a:r>
                      <a:r>
                        <a:rPr b="0" i="1" lang="en-US" sz="1800" spc="-1" strike="noStrike">
                          <a:solidFill>
                            <a:srgbClr val="2e2b21"/>
                          </a:solidFill>
                          <a:latin typeface="Tw Cen MT"/>
                        </a:rPr>
                        <a:t>who</a:t>
                      </a:r>
                      <a:r>
                        <a:rPr b="0" lang="en-US" sz="1800" spc="-1" strike="noStrike">
                          <a:solidFill>
                            <a:srgbClr val="2e2b21"/>
                          </a:solidFill>
                          <a:latin typeface="Tw Cen MT"/>
                        </a:rPr>
                        <a:t>, </a:t>
                      </a:r>
                      <a:r>
                        <a:rPr b="0" i="1" lang="en-US" sz="1800" spc="-1" strike="noStrike">
                          <a:solidFill>
                            <a:srgbClr val="2e2b21"/>
                          </a:solidFill>
                          <a:latin typeface="Tw Cen MT"/>
                        </a:rPr>
                        <a:t>what</a:t>
                      </a:r>
                      <a:r>
                        <a:rPr b="0" lang="en-US" sz="1800" spc="-1" strike="noStrike">
                          <a:solidFill>
                            <a:srgbClr val="2e2b21"/>
                          </a:solidFill>
                          <a:latin typeface="Tw Cen MT"/>
                        </a:rPr>
                        <a:t> and </a:t>
                      </a:r>
                      <a:r>
                        <a:rPr b="0" i="1" lang="en-US" sz="1800" spc="-1" strike="noStrike">
                          <a:solidFill>
                            <a:srgbClr val="2e2b21"/>
                          </a:solidFill>
                          <a:latin typeface="Tw Cen MT"/>
                        </a:rPr>
                        <a:t>where</a:t>
                      </a:r>
                      <a:r>
                        <a:rPr b="0" lang="en-US" sz="1800" spc="-1" strike="noStrike">
                          <a:solidFill>
                            <a:srgbClr val="2e2b21"/>
                          </a:solidFill>
                          <a:latin typeface="Tw Cen MT"/>
                        </a:rPr>
                        <a:t> questions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566280">
                <a:tc>
                  <a:txBody>
                    <a:bodyPr anchor="t">
                      <a:noAutofit/>
                    </a:bodyPr>
                    <a:p>
                      <a:pPr>
                        <a:lnSpc>
                          <a:spcPct val="100000"/>
                        </a:lnSpc>
                      </a:pPr>
                      <a:r>
                        <a:rPr b="0" lang="en-US" sz="1800" spc="-1" strike="noStrike">
                          <a:solidFill>
                            <a:srgbClr val="2e2b21"/>
                          </a:solidFill>
                          <a:latin typeface="Tw Cen MT"/>
                        </a:rPr>
                        <a:t>Says rhyming words, such as </a:t>
                      </a:r>
                      <a:r>
                        <a:rPr b="0" i="1" lang="en-US" sz="1800" spc="-1" strike="noStrike">
                          <a:solidFill>
                            <a:srgbClr val="2e2b21"/>
                          </a:solidFill>
                          <a:latin typeface="Tw Cen MT"/>
                        </a:rPr>
                        <a:t>hat-cat</a:t>
                      </a:r>
                      <a:r>
                        <a:rPr b="0" lang="en-US" sz="1800" spc="-1" strike="noStrike">
                          <a:solidFill>
                            <a:srgbClr val="2e2b21"/>
                          </a:solidFill>
                          <a:latin typeface="Tw Cen MT"/>
                        </a:rPr>
                        <a:t> and </a:t>
                      </a:r>
                      <a:r>
                        <a:rPr b="0" i="1" lang="en-US" sz="1800" spc="-1" strike="noStrike">
                          <a:solidFill>
                            <a:srgbClr val="2e2b21"/>
                          </a:solidFill>
                          <a:latin typeface="Tw Cen MT"/>
                        </a:rPr>
                        <a:t>silly-billy</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566280">
                <a:tc>
                  <a:txBody>
                    <a:bodyPr anchor="t">
                      <a:noAutofit/>
                    </a:bodyPr>
                    <a:p>
                      <a:pPr>
                        <a:lnSpc>
                          <a:spcPct val="100000"/>
                        </a:lnSpc>
                      </a:pPr>
                      <a:r>
                        <a:rPr b="0" lang="en-US" sz="1800" spc="-1" strike="noStrike">
                          <a:solidFill>
                            <a:srgbClr val="2e2b21"/>
                          </a:solidFill>
                          <a:latin typeface="Tw Cen MT"/>
                        </a:rPr>
                        <a:t>Uses pronouns, such as </a:t>
                      </a:r>
                      <a:r>
                        <a:rPr b="0" i="1" lang="en-US" sz="1800" spc="-1" strike="noStrike">
                          <a:solidFill>
                            <a:srgbClr val="2e2b21"/>
                          </a:solidFill>
                          <a:latin typeface="Tw Cen MT"/>
                        </a:rPr>
                        <a:t>I, you, me, we</a:t>
                      </a:r>
                      <a:r>
                        <a:rPr b="0" lang="en-US" sz="1800" spc="-1" strike="noStrike">
                          <a:solidFill>
                            <a:srgbClr val="2e2b21"/>
                          </a:solidFill>
                          <a:latin typeface="Tw Cen MT"/>
                        </a:rPr>
                        <a:t>, and </a:t>
                      </a:r>
                      <a:r>
                        <a:rPr b="0" i="1" lang="en-US" sz="1800" spc="-1" strike="noStrike">
                          <a:solidFill>
                            <a:srgbClr val="2e2b21"/>
                          </a:solidFill>
                          <a:latin typeface="Tw Cen MT"/>
                        </a:rPr>
                        <a:t>they</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566280">
                <a:tc>
                  <a:txBody>
                    <a:bodyPr anchor="t">
                      <a:noAutofit/>
                    </a:bodyPr>
                    <a:p>
                      <a:pPr>
                        <a:lnSpc>
                          <a:spcPct val="100000"/>
                        </a:lnSpc>
                      </a:pPr>
                      <a:r>
                        <a:rPr b="0" lang="en-US" sz="1800" spc="-1" strike="noStrike">
                          <a:solidFill>
                            <a:srgbClr val="2e2b21"/>
                          </a:solidFill>
                          <a:latin typeface="Tw Cen MT"/>
                        </a:rPr>
                        <a:t>Uses some plural words, such as </a:t>
                      </a:r>
                      <a:r>
                        <a:rPr b="0" i="1" lang="en-US" sz="1800" spc="-1" strike="noStrike">
                          <a:solidFill>
                            <a:srgbClr val="2e2b21"/>
                          </a:solidFill>
                          <a:latin typeface="Tw Cen MT"/>
                        </a:rPr>
                        <a:t>toys</a:t>
                      </a:r>
                      <a:r>
                        <a:rPr b="0" lang="en-US" sz="1800" spc="-1" strike="noStrike">
                          <a:solidFill>
                            <a:srgbClr val="2e2b21"/>
                          </a:solidFill>
                          <a:latin typeface="Tw Cen MT"/>
                        </a:rPr>
                        <a:t>, </a:t>
                      </a:r>
                      <a:r>
                        <a:rPr b="0" i="1" lang="en-US" sz="1800" spc="-1" strike="noStrike">
                          <a:solidFill>
                            <a:srgbClr val="2e2b21"/>
                          </a:solidFill>
                          <a:latin typeface="Tw Cen MT"/>
                        </a:rPr>
                        <a:t>birds</a:t>
                      </a:r>
                      <a:r>
                        <a:rPr b="0" lang="en-US" sz="1800" spc="-1" strike="noStrike">
                          <a:solidFill>
                            <a:srgbClr val="2e2b21"/>
                          </a:solidFill>
                          <a:latin typeface="Tw Cen MT"/>
                        </a:rPr>
                        <a:t>, and </a:t>
                      </a:r>
                      <a:r>
                        <a:rPr b="0" i="1" lang="en-US" sz="1800" spc="-1" strike="noStrike">
                          <a:solidFill>
                            <a:srgbClr val="2e2b21"/>
                          </a:solidFill>
                          <a:latin typeface="Tw Cen MT"/>
                        </a:rPr>
                        <a:t>buses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23640">
                <a:tc>
                  <a:txBody>
                    <a:bodyPr anchor="t">
                      <a:noAutofit/>
                    </a:bodyPr>
                    <a:p>
                      <a:pPr>
                        <a:lnSpc>
                          <a:spcPct val="100000"/>
                        </a:lnSpc>
                      </a:pPr>
                      <a:r>
                        <a:rPr b="0" lang="en-US" sz="1800" spc="-1" strike="noStrike">
                          <a:solidFill>
                            <a:srgbClr val="2e2b21"/>
                          </a:solidFill>
                          <a:latin typeface="Tw Cen MT"/>
                        </a:rPr>
                        <a:t>Asks </a:t>
                      </a:r>
                      <a:r>
                        <a:rPr b="0" i="1" lang="en-US" sz="1800" spc="-1" strike="noStrike">
                          <a:solidFill>
                            <a:srgbClr val="2e2b21"/>
                          </a:solidFill>
                          <a:latin typeface="Tw Cen MT"/>
                        </a:rPr>
                        <a:t>when</a:t>
                      </a:r>
                      <a:r>
                        <a:rPr b="0" lang="en-US" sz="1800" spc="-1" strike="noStrike">
                          <a:solidFill>
                            <a:srgbClr val="2e2b21"/>
                          </a:solidFill>
                          <a:latin typeface="Tw Cen MT"/>
                        </a:rPr>
                        <a:t> and </a:t>
                      </a:r>
                      <a:r>
                        <a:rPr b="0" i="1" lang="en-US" sz="1800" spc="-1" strike="noStrike">
                          <a:solidFill>
                            <a:srgbClr val="2e2b21"/>
                          </a:solidFill>
                          <a:latin typeface="Tw Cen MT"/>
                        </a:rPr>
                        <a:t>how</a:t>
                      </a:r>
                      <a:r>
                        <a:rPr b="0" lang="en-US" sz="1800" spc="-1" strike="noStrike">
                          <a:solidFill>
                            <a:srgbClr val="2e2b21"/>
                          </a:solidFill>
                          <a:latin typeface="Tw Cen MT"/>
                        </a:rPr>
                        <a:t> questions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809280">
                <a:tc>
                  <a:txBody>
                    <a:bodyPr anchor="t">
                      <a:noAutofit/>
                    </a:bodyPr>
                    <a:p>
                      <a:pPr>
                        <a:lnSpc>
                          <a:spcPct val="100000"/>
                        </a:lnSpc>
                      </a:pPr>
                      <a:r>
                        <a:rPr b="0" lang="en-US" sz="1800" spc="-1" strike="noStrike">
                          <a:solidFill>
                            <a:srgbClr val="2e2b21"/>
                          </a:solidFill>
                          <a:latin typeface="Tw Cen MT"/>
                        </a:rPr>
                        <a:t>Puts 4 words together. May make some mistakes, such as ”I goed to school.”</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809280">
                <a:tc>
                  <a:txBody>
                    <a:bodyPr anchor="t">
                      <a:noAutofit/>
                    </a:bodyPr>
                    <a:p>
                      <a:pPr>
                        <a:lnSpc>
                          <a:spcPct val="100000"/>
                        </a:lnSpc>
                      </a:pPr>
                      <a:r>
                        <a:rPr b="0" lang="en-US" sz="1800" spc="-1" strike="noStrike">
                          <a:solidFill>
                            <a:srgbClr val="2e2b21"/>
                          </a:solidFill>
                          <a:latin typeface="Tw Cen MT"/>
                        </a:rPr>
                        <a:t>Talks about what happened during the day. Uses about 4 sentences at a time</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bl>
          </a:graphicData>
        </a:graphic>
      </p:graphicFrame>
      <p:sp>
        <p:nvSpPr>
          <p:cNvPr id="161" name="PlaceHolder 1"/>
          <p:cNvSpPr>
            <a:spLocks noGrp="1"/>
          </p:cNvSpPr>
          <p:nvPr>
            <p:ph type="ftr" idx="18"/>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10">
                                  <p:stCondLst>
                                    <p:cond delay="0"/>
                                  </p:stCondLst>
                                  <p:childTnLst>
                                    <p:set>
                                      <p:cBhvr>
                                        <p:cTn id="114" dur="1" fill="hold">
                                          <p:stCondLst>
                                            <p:cond delay="0"/>
                                          </p:stCondLst>
                                        </p:cTn>
                                        <p:tgtEl>
                                          <p:spTgt spid="159"/>
                                        </p:tgtEl>
                                        <p:attrNameLst>
                                          <p:attrName>style.visibility</p:attrName>
                                        </p:attrNameLst>
                                      </p:cBhvr>
                                      <p:to>
                                        <p:strVal val="visible"/>
                                      </p:to>
                                    </p:set>
                                    <p:animEffect filter="fade" transition="in">
                                      <p:cBhvr additive="repl">
                                        <p:cTn id="115" dur="2000"/>
                                        <p:tgtEl>
                                          <p:spTgt spid="159"/>
                                        </p:tgtEl>
                                      </p:cBhvr>
                                    </p:animEffect>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10">
                                  <p:stCondLst>
                                    <p:cond delay="0"/>
                                  </p:stCondLst>
                                  <p:childTnLst>
                                    <p:set>
                                      <p:cBhvr>
                                        <p:cTn id="119" dur="1" fill="hold">
                                          <p:stCondLst>
                                            <p:cond delay="0"/>
                                          </p:stCondLst>
                                        </p:cTn>
                                        <p:tgtEl>
                                          <p:spTgt spid="160"/>
                                        </p:tgtEl>
                                        <p:attrNameLst>
                                          <p:attrName>style.visibility</p:attrName>
                                        </p:attrNameLst>
                                      </p:cBhvr>
                                      <p:to>
                                        <p:strVal val="visible"/>
                                      </p:to>
                                    </p:set>
                                    <p:animEffect filter="fade" transition="in">
                                      <p:cBhvr additive="repl">
                                        <p:cTn id="120" dur="2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itle 5"/>
          <p:cNvSpPr/>
          <p:nvPr/>
        </p:nvSpPr>
        <p:spPr>
          <a:xfrm>
            <a:off x="457200" y="320040"/>
            <a:ext cx="7241760" cy="1142640"/>
          </a:xfrm>
          <a:prstGeom prst="rect">
            <a:avLst/>
          </a:prstGeom>
          <a:noFill/>
          <a:ln w="0">
            <a:noFill/>
          </a:ln>
        </p:spPr>
        <p:style>
          <a:lnRef idx="0"/>
          <a:fillRef idx="0"/>
          <a:effectRef idx="0"/>
          <a:fontRef idx="minor"/>
        </p:style>
        <p:txBody>
          <a:bodyPr lIns="90000" rIns="90000" tIns="45000" bIns="45000" anchor="t">
            <a:normAutofit/>
          </a:bodyPr>
          <a:p>
            <a:pPr>
              <a:lnSpc>
                <a:spcPct val="100000"/>
              </a:lnSpc>
              <a:tabLst>
                <a:tab algn="l" pos="0"/>
              </a:tabLst>
            </a:pPr>
            <a:r>
              <a:rPr b="1" lang="en-US" sz="3100" spc="-1" strike="noStrike" cap="all">
                <a:solidFill>
                  <a:srgbClr val="eef0ef"/>
                </a:solidFill>
                <a:latin typeface="Tw Cen MT Condensed"/>
              </a:rPr>
              <a:t>How does your child hear and talk? </a:t>
            </a:r>
            <a:br>
              <a:rPr sz="3800"/>
            </a:br>
            <a:r>
              <a:rPr b="1" lang="en-US" sz="3800" spc="-1" strike="noStrike" cap="all">
                <a:solidFill>
                  <a:srgbClr val="eef0ef"/>
                </a:solidFill>
                <a:latin typeface="Tw Cen MT Condensed"/>
              </a:rPr>
              <a:t>4-5 years </a:t>
            </a:r>
            <a:endParaRPr b="0" lang="en-US" sz="3800" spc="-1" strike="noStrike">
              <a:solidFill>
                <a:srgbClr val="ffffff"/>
              </a:solidFill>
              <a:latin typeface="Arial"/>
            </a:endParaRPr>
          </a:p>
        </p:txBody>
      </p:sp>
      <p:graphicFrame>
        <p:nvGraphicFramePr>
          <p:cNvPr id="163" name="Content Placeholder 8"/>
          <p:cNvGraphicFramePr/>
          <p:nvPr/>
        </p:nvGraphicFramePr>
        <p:xfrm>
          <a:off x="380880" y="1828800"/>
          <a:ext cx="3657240" cy="3364560"/>
        </p:xfrm>
        <a:graphic>
          <a:graphicData uri="http://schemas.openxmlformats.org/drawingml/2006/table">
            <a:tbl>
              <a:tblPr/>
              <a:tblGrid>
                <a:gridCol w="3657600"/>
              </a:tblGrid>
              <a:tr h="761760">
                <a:tc>
                  <a:txBody>
                    <a:bodyPr anchor="t">
                      <a:noAutofit/>
                    </a:bodyPr>
                    <a:p>
                      <a:pPr>
                        <a:lnSpc>
                          <a:spcPct val="100000"/>
                        </a:lnSpc>
                      </a:pPr>
                      <a:r>
                        <a:rPr b="0" lang="en-US" sz="1800" spc="-1" strike="noStrike">
                          <a:solidFill>
                            <a:srgbClr val="ffffff"/>
                          </a:solidFill>
                          <a:latin typeface="Tw Cen MT"/>
                        </a:rPr>
                        <a:t>Hearing and Understanding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800" spc="-1" strike="noStrike">
                          <a:solidFill>
                            <a:srgbClr val="2e2b21"/>
                          </a:solidFill>
                          <a:latin typeface="Tw Cen MT"/>
                        </a:rPr>
                        <a:t>Understands words for order, such as </a:t>
                      </a:r>
                      <a:r>
                        <a:rPr b="0" i="1" lang="en-US" sz="1800" spc="-1" strike="noStrike">
                          <a:solidFill>
                            <a:srgbClr val="2e2b21"/>
                          </a:solidFill>
                          <a:latin typeface="Tw Cen MT"/>
                        </a:rPr>
                        <a:t>first</a:t>
                      </a:r>
                      <a:r>
                        <a:rPr b="0" lang="en-US" sz="1800" spc="-1" strike="noStrike">
                          <a:solidFill>
                            <a:srgbClr val="2e2b21"/>
                          </a:solidFill>
                          <a:latin typeface="Tw Cen MT"/>
                        </a:rPr>
                        <a:t>, </a:t>
                      </a:r>
                      <a:r>
                        <a:rPr b="0" i="1" lang="en-US" sz="1800" spc="-1" strike="noStrike">
                          <a:solidFill>
                            <a:srgbClr val="2e2b21"/>
                          </a:solidFill>
                          <a:latin typeface="Tw Cen MT"/>
                        </a:rPr>
                        <a:t>next</a:t>
                      </a:r>
                      <a:r>
                        <a:rPr b="0" lang="en-US" sz="1800" spc="-1" strike="noStrike">
                          <a:solidFill>
                            <a:srgbClr val="2e2b21"/>
                          </a:solidFill>
                          <a:latin typeface="Tw Cen MT"/>
                        </a:rPr>
                        <a:t>, and </a:t>
                      </a:r>
                      <a:r>
                        <a:rPr b="0" i="1" lang="en-US" sz="1800" spc="-1" strike="noStrike">
                          <a:solidFill>
                            <a:srgbClr val="2e2b21"/>
                          </a:solidFill>
                          <a:latin typeface="Tw Cen MT"/>
                        </a:rPr>
                        <a:t>last</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Understands words for time, such as </a:t>
                      </a:r>
                      <a:r>
                        <a:rPr b="0" i="1" lang="en-US" sz="1800" spc="-1" strike="noStrike">
                          <a:solidFill>
                            <a:srgbClr val="2e2b21"/>
                          </a:solidFill>
                          <a:latin typeface="Tw Cen MT"/>
                        </a:rPr>
                        <a:t>yesterday</a:t>
                      </a:r>
                      <a:r>
                        <a:rPr b="0" lang="en-US" sz="1800" spc="-1" strike="noStrike">
                          <a:solidFill>
                            <a:srgbClr val="2e2b21"/>
                          </a:solidFill>
                          <a:latin typeface="Tw Cen MT"/>
                        </a:rPr>
                        <a:t>, </a:t>
                      </a:r>
                      <a:r>
                        <a:rPr b="0" i="1" lang="en-US" sz="1800" spc="-1" strike="noStrike">
                          <a:solidFill>
                            <a:srgbClr val="2e2b21"/>
                          </a:solidFill>
                          <a:latin typeface="Tw Cen MT"/>
                        </a:rPr>
                        <a:t>today</a:t>
                      </a:r>
                      <a:r>
                        <a:rPr b="0" lang="en-US" sz="1800" spc="-1" strike="noStrike">
                          <a:solidFill>
                            <a:srgbClr val="2e2b21"/>
                          </a:solidFill>
                          <a:latin typeface="Tw Cen MT"/>
                        </a:rPr>
                        <a:t>, and </a:t>
                      </a:r>
                      <a:r>
                        <a:rPr b="0" i="1" lang="en-US" sz="1800" spc="-1" strike="noStrike">
                          <a:solidFill>
                            <a:srgbClr val="2e2b21"/>
                          </a:solidFill>
                          <a:latin typeface="Tw Cen MT"/>
                        </a:rPr>
                        <a:t>tomorrow</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800" spc="-1" strike="noStrike">
                          <a:solidFill>
                            <a:srgbClr val="2e2b21"/>
                          </a:solidFill>
                          <a:latin typeface="Tw Cen MT"/>
                        </a:rPr>
                        <a:t>Follows longer directions, such as “Get the box of crayons, find some paper, and pick out three colors”</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800" spc="-1" strike="noStrike">
                          <a:solidFill>
                            <a:srgbClr val="2e2b21"/>
                          </a:solidFill>
                          <a:latin typeface="Tw Cen MT"/>
                        </a:rPr>
                        <a:t>Understands most of what is said at home and at school </a:t>
                      </a: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graphicFrame>
        <p:nvGraphicFramePr>
          <p:cNvPr id="164" name="Content Placeholder 9"/>
          <p:cNvGraphicFramePr/>
          <p:nvPr/>
        </p:nvGraphicFramePr>
        <p:xfrm>
          <a:off x="4343400" y="1905120"/>
          <a:ext cx="3657240" cy="4128840"/>
        </p:xfrm>
        <a:graphic>
          <a:graphicData uri="http://schemas.openxmlformats.org/drawingml/2006/table">
            <a:tbl>
              <a:tblPr/>
              <a:tblGrid>
                <a:gridCol w="3657600"/>
              </a:tblGrid>
              <a:tr h="370800">
                <a:tc>
                  <a:txBody>
                    <a:bodyPr anchor="t">
                      <a:noAutofit/>
                    </a:bodyPr>
                    <a:p>
                      <a:pPr>
                        <a:lnSpc>
                          <a:spcPct val="100000"/>
                        </a:lnSpc>
                      </a:pPr>
                      <a:r>
                        <a:rPr b="0" lang="en-US" sz="1800" spc="-1" strike="noStrike">
                          <a:solidFill>
                            <a:srgbClr val="ffffff"/>
                          </a:solidFill>
                          <a:latin typeface="Tw Cen MT"/>
                        </a:rPr>
                        <a:t>Talking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a9a57c"/>
                    </a:solidFill>
                  </a:tcPr>
                </a:tc>
              </a:tr>
              <a:tr h="370800">
                <a:tc>
                  <a:txBody>
                    <a:bodyPr anchor="t">
                      <a:noAutofit/>
                    </a:bodyPr>
                    <a:p>
                      <a:pPr>
                        <a:lnSpc>
                          <a:spcPct val="100000"/>
                        </a:lnSpc>
                      </a:pPr>
                      <a:r>
                        <a:rPr b="0" lang="en-US" sz="1600" spc="-1" strike="noStrike">
                          <a:solidFill>
                            <a:srgbClr val="2e2b21"/>
                          </a:solidFill>
                          <a:latin typeface="Tw Cen MT"/>
                        </a:rPr>
                        <a:t>Says all speech sounds in words. May make mistakes on some sounds, such as </a:t>
                      </a:r>
                      <a:r>
                        <a:rPr b="0" i="1" lang="en-US" sz="1600" spc="-1" strike="noStrike">
                          <a:solidFill>
                            <a:srgbClr val="2e2b21"/>
                          </a:solidFill>
                          <a:latin typeface="Tw Cen MT"/>
                        </a:rPr>
                        <a:t>l, s, r, v, z, j, ch, sh</a:t>
                      </a:r>
                      <a:r>
                        <a:rPr b="0" lang="en-US" sz="1600" spc="-1" strike="noStrike">
                          <a:solidFill>
                            <a:srgbClr val="2e2b21"/>
                          </a:solidFill>
                          <a:latin typeface="Tw Cen MT"/>
                        </a:rPr>
                        <a:t>, and </a:t>
                      </a:r>
                      <a:r>
                        <a:rPr b="0" i="1" lang="en-US" sz="1600" spc="-1" strike="noStrike">
                          <a:solidFill>
                            <a:srgbClr val="2e2b21"/>
                          </a:solidFill>
                          <a:latin typeface="Tw Cen MT"/>
                        </a:rPr>
                        <a:t>th</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600" spc="-1" strike="noStrike">
                          <a:solidFill>
                            <a:srgbClr val="2e2b21"/>
                          </a:solidFill>
                          <a:latin typeface="Tw Cen MT"/>
                        </a:rPr>
                        <a:t>Names letters and numbers</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600" spc="-1" strike="noStrike">
                          <a:solidFill>
                            <a:srgbClr val="2e2b21"/>
                          </a:solidFill>
                          <a:latin typeface="Tw Cen MT"/>
                        </a:rPr>
                        <a:t>Tells a short story</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600" spc="-1" strike="noStrike">
                          <a:solidFill>
                            <a:srgbClr val="2e2b21"/>
                          </a:solidFill>
                          <a:latin typeface="Tw Cen MT"/>
                        </a:rPr>
                        <a:t>Talks in different ways depending on the listener and place. Uses short sentences with younger children and talks louder outside than inside </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r h="370800">
                <a:tc>
                  <a:txBody>
                    <a:bodyPr anchor="t">
                      <a:noAutofit/>
                    </a:bodyPr>
                    <a:p>
                      <a:pPr>
                        <a:lnSpc>
                          <a:spcPct val="100000"/>
                        </a:lnSpc>
                      </a:pPr>
                      <a:r>
                        <a:rPr b="0" lang="en-US" sz="1600" spc="-1" strike="noStrike">
                          <a:solidFill>
                            <a:srgbClr val="2e2b21"/>
                          </a:solidFill>
                          <a:latin typeface="Tw Cen MT"/>
                        </a:rPr>
                        <a:t>Says most sounds correctly except a few like: </a:t>
                      </a:r>
                      <a:r>
                        <a:rPr b="0" i="1" lang="en-US" sz="1600" spc="-1" strike="noStrike">
                          <a:solidFill>
                            <a:srgbClr val="2e2b21"/>
                          </a:solidFill>
                          <a:latin typeface="Tw Cen MT"/>
                        </a:rPr>
                        <a:t>l, s, r, z, j, ch, sh, th</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1e0d7"/>
                    </a:solidFill>
                  </a:tcPr>
                </a:tc>
              </a:tr>
              <a:tr h="370800">
                <a:tc>
                  <a:txBody>
                    <a:bodyPr anchor="t">
                      <a:noAutofit/>
                    </a:bodyPr>
                    <a:p>
                      <a:pPr>
                        <a:lnSpc>
                          <a:spcPct val="100000"/>
                        </a:lnSpc>
                      </a:pPr>
                      <a:r>
                        <a:rPr b="0" lang="en-US" sz="1600" spc="-1" strike="noStrike">
                          <a:solidFill>
                            <a:srgbClr val="2e2b21"/>
                          </a:solidFill>
                          <a:latin typeface="Tw Cen MT"/>
                        </a:rPr>
                        <a:t>Uses the same grammar as the rest of the family </a:t>
                      </a:r>
                      <a:endParaRPr b="0" lang="en-US"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0f0ec"/>
                    </a:solidFill>
                  </a:tcPr>
                </a:tc>
              </a:tr>
            </a:tbl>
          </a:graphicData>
        </a:graphic>
      </p:graphicFrame>
      <p:sp>
        <p:nvSpPr>
          <p:cNvPr id="165" name="PlaceHolder 1"/>
          <p:cNvSpPr>
            <a:spLocks noGrp="1"/>
          </p:cNvSpPr>
          <p:nvPr>
            <p:ph type="ftr" idx="19"/>
          </p:nvPr>
        </p:nvSpPr>
        <p:spPr>
          <a:xfrm>
            <a:off x="457200" y="6558120"/>
            <a:ext cx="3657240" cy="228240"/>
          </a:xfrm>
          <a:prstGeom prst="rect">
            <a:avLst/>
          </a:prstGeom>
          <a:noFill/>
          <a:ln w="0">
            <a:noFill/>
          </a:ln>
        </p:spPr>
        <p:txBody>
          <a:bodyPr anchor="ctr">
            <a:noAutofit/>
          </a:bodyPr>
          <a:lstStyle>
            <a:lvl1pPr indent="0" algn="r">
              <a:lnSpc>
                <a:spcPct val="100000"/>
              </a:lnSpc>
              <a:buNone/>
              <a:defRPr b="0" lang="en-US" sz="1000" spc="-1" strike="noStrike" cap="all">
                <a:solidFill>
                  <a:srgbClr val="ffffff"/>
                </a:solidFill>
                <a:latin typeface="Tw Cen MT Condensed"/>
              </a:defRPr>
            </a:lvl1pPr>
          </a:lstStyle>
          <a:p>
            <a:pPr indent="0" algn="r">
              <a:lnSpc>
                <a:spcPct val="100000"/>
              </a:lnSpc>
              <a:buNone/>
            </a:pPr>
            <a:r>
              <a:rPr b="0" lang="en-US" sz="1000" spc="-1" strike="noStrike" cap="all">
                <a:solidFill>
                  <a:srgbClr val="ffffff"/>
                </a:solidFill>
                <a:latin typeface="Tw Cen MT Condensed"/>
              </a:rPr>
              <a:t>Emily Vincent, MS CCC-SLP</a:t>
            </a:r>
            <a:endParaRPr b="0" lang="en-US" sz="1000" spc="-1" strike="noStrike">
              <a:solidFill>
                <a:srgbClr val="ffffff"/>
              </a:solidFill>
              <a:latin typeface="Times New Roman"/>
            </a:endParaRPr>
          </a:p>
        </p:txBody>
      </p:sp>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childTnLst>
                  <p:par>
                    <p:cTn id="123" fill="hold">
                      <p:stCondLst>
                        <p:cond delay="indefinite"/>
                      </p:stCondLst>
                      <p:childTnLst>
                        <p:par>
                          <p:cTn id="124" fill="hold">
                            <p:stCondLst>
                              <p:cond delay="0"/>
                            </p:stCondLst>
                            <p:childTnLst>
                              <p:par>
                                <p:cTn id="125" nodeType="clickEffect" fill="hold" presetClass="entr" presetID="10">
                                  <p:stCondLst>
                                    <p:cond delay="0"/>
                                  </p:stCondLst>
                                  <p:childTnLst>
                                    <p:set>
                                      <p:cBhvr>
                                        <p:cTn id="126" dur="1" fill="hold">
                                          <p:stCondLst>
                                            <p:cond delay="0"/>
                                          </p:stCondLst>
                                        </p:cTn>
                                        <p:tgtEl>
                                          <p:spTgt spid="163"/>
                                        </p:tgtEl>
                                        <p:attrNameLst>
                                          <p:attrName>style.visibility</p:attrName>
                                        </p:attrNameLst>
                                      </p:cBhvr>
                                      <p:to>
                                        <p:strVal val="visible"/>
                                      </p:to>
                                    </p:set>
                                    <p:animEffect filter="fade" transition="in">
                                      <p:cBhvr additive="repl">
                                        <p:cTn id="127" dur="2000"/>
                                        <p:tgtEl>
                                          <p:spTgt spid="163"/>
                                        </p:tgtEl>
                                      </p:cBhvr>
                                    </p:animEffec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0">
                                  <p:stCondLst>
                                    <p:cond delay="0"/>
                                  </p:stCondLst>
                                  <p:childTnLst>
                                    <p:set>
                                      <p:cBhvr>
                                        <p:cTn id="131" dur="1" fill="hold">
                                          <p:stCondLst>
                                            <p:cond delay="0"/>
                                          </p:stCondLst>
                                        </p:cTn>
                                        <p:tgtEl>
                                          <p:spTgt spid="164"/>
                                        </p:tgtEl>
                                        <p:attrNameLst>
                                          <p:attrName>style.visibility</p:attrName>
                                        </p:attrNameLst>
                                      </p:cBhvr>
                                      <p:to>
                                        <p:strVal val="visible"/>
                                      </p:to>
                                    </p:set>
                                    <p:animEffect filter="fade" transition="in">
                                      <p:cBhvr additive="repl">
                                        <p:cTn id="132" dur="2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{F1DC59B0-7B44-BC46-B74B-928CC9340056}tf10001061</Template>
  <TotalTime>3309</TotalTime>
  <Application>LibreOffice/7.5.3.2$Windows_X86_64 LibreOffice_project/9f56dff12ba03b9acd7730a5a481eea045e468f3</Application>
  <AppVersion>15.0000</AppVersion>
  <Words>1865</Words>
  <Paragraphs>197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2017-03-18T05:09:20Z</dcterms:created>
  <dc:creator>Emily M</dc:creator>
  <dc:description/>
  <dc:language>en-US</dc:language>
  <cp:lastModifiedBy/>
  <cp:lastPrinted>2023-03-24T21:09:20Z</cp:lastPrinted>
  <dcterms:modified xsi:type="dcterms:W3CDTF">2023-07-28T09:51:42Z</dcterms:modified>
  <cp:revision>41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3</vt:i4>
  </property>
  <property fmtid="{D5CDD505-2E9C-101B-9397-08002B2CF9AE}" pid="4" name="PresentationFormat">
    <vt:lpwstr>On-screen Show (4:3)</vt:lpwstr>
  </property>
  <property fmtid="{D5CDD505-2E9C-101B-9397-08002B2CF9AE}" pid="5" name="Slides">
    <vt:i4>23</vt:i4>
  </property>
</Properties>
</file>